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charts/chart23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24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25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26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charts/chart27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charts/chart28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charts/chart29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30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31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32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charts/chart33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34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charts/chart35.xml" ContentType="application/vnd.openxmlformats-officedocument.drawingml.chart+xml"/>
  <Override PartName="/ppt/charts/style35.xml" ContentType="application/vnd.ms-office.chartstyle+xml"/>
  <Override PartName="/ppt/charts/colors35.xml" ContentType="application/vnd.ms-office.chartcolorstyle+xml"/>
  <Override PartName="/ppt/charts/chart36.xml" ContentType="application/vnd.openxmlformats-officedocument.drawingml.chart+xml"/>
  <Override PartName="/ppt/charts/style36.xml" ContentType="application/vnd.ms-office.chartstyle+xml"/>
  <Override PartName="/ppt/charts/colors36.xml" ContentType="application/vnd.ms-office.chartcolorstyle+xml"/>
  <Override PartName="/ppt/charts/chart37.xml" ContentType="application/vnd.openxmlformats-officedocument.drawingml.chart+xml"/>
  <Override PartName="/ppt/charts/style37.xml" ContentType="application/vnd.ms-office.chartstyle+xml"/>
  <Override PartName="/ppt/charts/colors37.xml" ContentType="application/vnd.ms-office.chartcolorstyle+xml"/>
  <Override PartName="/ppt/charts/chart38.xml" ContentType="application/vnd.openxmlformats-officedocument.drawingml.chart+xml"/>
  <Override PartName="/ppt/charts/style38.xml" ContentType="application/vnd.ms-office.chartstyle+xml"/>
  <Override PartName="/ppt/charts/colors38.xml" ContentType="application/vnd.ms-office.chartcolorstyle+xml"/>
  <Override PartName="/ppt/charts/chart39.xml" ContentType="application/vnd.openxmlformats-officedocument.drawingml.chart+xml"/>
  <Override PartName="/ppt/charts/style39.xml" ContentType="application/vnd.ms-office.chartstyle+xml"/>
  <Override PartName="/ppt/charts/colors39.xml" ContentType="application/vnd.ms-office.chartcolorstyle+xml"/>
  <Override PartName="/ppt/charts/chart40.xml" ContentType="application/vnd.openxmlformats-officedocument.drawingml.chart+xml"/>
  <Override PartName="/ppt/charts/style40.xml" ContentType="application/vnd.ms-office.chartstyle+xml"/>
  <Override PartName="/ppt/charts/colors40.xml" ContentType="application/vnd.ms-office.chartcolorstyle+xml"/>
  <Override PartName="/ppt/charts/chart41.xml" ContentType="application/vnd.openxmlformats-officedocument.drawingml.chart+xml"/>
  <Override PartName="/ppt/charts/style41.xml" ContentType="application/vnd.ms-office.chartstyle+xml"/>
  <Override PartName="/ppt/charts/colors41.xml" ContentType="application/vnd.ms-office.chartcolorstyle+xml"/>
  <Override PartName="/ppt/charts/chart42.xml" ContentType="application/vnd.openxmlformats-officedocument.drawingml.chart+xml"/>
  <Override PartName="/ppt/charts/style42.xml" ContentType="application/vnd.ms-office.chartstyle+xml"/>
  <Override PartName="/ppt/charts/colors42.xml" ContentType="application/vnd.ms-office.chartcolorstyle+xml"/>
  <Override PartName="/ppt/charts/chart43.xml" ContentType="application/vnd.openxmlformats-officedocument.drawingml.chart+xml"/>
  <Override PartName="/ppt/charts/style43.xml" ContentType="application/vnd.ms-office.chartstyle+xml"/>
  <Override PartName="/ppt/charts/colors43.xml" ContentType="application/vnd.ms-office.chartcolorstyle+xml"/>
  <Override PartName="/ppt/charts/chart44.xml" ContentType="application/vnd.openxmlformats-officedocument.drawingml.chart+xml"/>
  <Override PartName="/ppt/charts/style44.xml" ContentType="application/vnd.ms-office.chartstyle+xml"/>
  <Override PartName="/ppt/charts/colors44.xml" ContentType="application/vnd.ms-office.chartcolorstyle+xml"/>
  <Override PartName="/ppt/charts/chart45.xml" ContentType="application/vnd.openxmlformats-officedocument.drawingml.chart+xml"/>
  <Override PartName="/ppt/charts/style45.xml" ContentType="application/vnd.ms-office.chartstyle+xml"/>
  <Override PartName="/ppt/charts/colors45.xml" ContentType="application/vnd.ms-office.chartcolorstyle+xml"/>
  <Override PartName="/ppt/charts/chart46.xml" ContentType="application/vnd.openxmlformats-officedocument.drawingml.chart+xml"/>
  <Override PartName="/ppt/charts/style46.xml" ContentType="application/vnd.ms-office.chartstyle+xml"/>
  <Override PartName="/ppt/charts/colors46.xml" ContentType="application/vnd.ms-office.chartcolorstyle+xml"/>
  <Override PartName="/ppt/charts/chart47.xml" ContentType="application/vnd.openxmlformats-officedocument.drawingml.chart+xml"/>
  <Override PartName="/ppt/charts/style47.xml" ContentType="application/vnd.ms-office.chartstyle+xml"/>
  <Override PartName="/ppt/charts/colors47.xml" ContentType="application/vnd.ms-office.chartcolorstyle+xml"/>
  <Override PartName="/ppt/charts/chart48.xml" ContentType="application/vnd.openxmlformats-officedocument.drawingml.chart+xml"/>
  <Override PartName="/ppt/charts/style48.xml" ContentType="application/vnd.ms-office.chartstyle+xml"/>
  <Override PartName="/ppt/charts/colors48.xml" ContentType="application/vnd.ms-office.chartcolorstyle+xml"/>
  <Override PartName="/ppt/charts/chart49.xml" ContentType="application/vnd.openxmlformats-officedocument.drawingml.chart+xml"/>
  <Override PartName="/ppt/charts/style49.xml" ContentType="application/vnd.ms-office.chartstyle+xml"/>
  <Override PartName="/ppt/charts/colors49.xml" ContentType="application/vnd.ms-office.chartcolorstyle+xml"/>
  <Override PartName="/ppt/charts/chart50.xml" ContentType="application/vnd.openxmlformats-officedocument.drawingml.chart+xml"/>
  <Override PartName="/ppt/charts/style50.xml" ContentType="application/vnd.ms-office.chartstyle+xml"/>
  <Override PartName="/ppt/charts/colors50.xml" ContentType="application/vnd.ms-office.chartcolorstyle+xml"/>
  <Override PartName="/ppt/charts/chart51.xml" ContentType="application/vnd.openxmlformats-officedocument.drawingml.chart+xml"/>
  <Override PartName="/ppt/charts/style51.xml" ContentType="application/vnd.ms-office.chartstyle+xml"/>
  <Override PartName="/ppt/charts/colors51.xml" ContentType="application/vnd.ms-office.chartcolorstyle+xml"/>
  <Override PartName="/ppt/charts/chart52.xml" ContentType="application/vnd.openxmlformats-officedocument.drawingml.chart+xml"/>
  <Override PartName="/ppt/charts/style52.xml" ContentType="application/vnd.ms-office.chartstyle+xml"/>
  <Override PartName="/ppt/charts/colors52.xml" ContentType="application/vnd.ms-office.chartcolorstyle+xml"/>
  <Override PartName="/ppt/charts/chart53.xml" ContentType="application/vnd.openxmlformats-officedocument.drawingml.chart+xml"/>
  <Override PartName="/ppt/charts/style53.xml" ContentType="application/vnd.ms-office.chartstyle+xml"/>
  <Override PartName="/ppt/charts/colors53.xml" ContentType="application/vnd.ms-office.chartcolorstyle+xml"/>
  <Override PartName="/ppt/charts/chart54.xml" ContentType="application/vnd.openxmlformats-officedocument.drawingml.chart+xml"/>
  <Override PartName="/ppt/charts/style54.xml" ContentType="application/vnd.ms-office.chartstyle+xml"/>
  <Override PartName="/ppt/charts/colors54.xml" ContentType="application/vnd.ms-office.chartcolorstyle+xml"/>
  <Override PartName="/ppt/charts/chart55.xml" ContentType="application/vnd.openxmlformats-officedocument.drawingml.chart+xml"/>
  <Override PartName="/ppt/charts/style55.xml" ContentType="application/vnd.ms-office.chartstyle+xml"/>
  <Override PartName="/ppt/charts/colors55.xml" ContentType="application/vnd.ms-office.chartcolorstyle+xml"/>
  <Override PartName="/ppt/charts/chart56.xml" ContentType="application/vnd.openxmlformats-officedocument.drawingml.chart+xml"/>
  <Override PartName="/ppt/charts/style56.xml" ContentType="application/vnd.ms-office.chartstyle+xml"/>
  <Override PartName="/ppt/charts/colors56.xml" ContentType="application/vnd.ms-office.chartcolorstyle+xml"/>
  <Override PartName="/ppt/charts/chart57.xml" ContentType="application/vnd.openxmlformats-officedocument.drawingml.chart+xml"/>
  <Override PartName="/ppt/charts/style57.xml" ContentType="application/vnd.ms-office.chartstyle+xml"/>
  <Override PartName="/ppt/charts/colors57.xml" ContentType="application/vnd.ms-office.chartcolorstyle+xml"/>
  <Override PartName="/ppt/charts/chart58.xml" ContentType="application/vnd.openxmlformats-officedocument.drawingml.chart+xml"/>
  <Override PartName="/ppt/charts/style58.xml" ContentType="application/vnd.ms-office.chartstyle+xml"/>
  <Override PartName="/ppt/charts/colors58.xml" ContentType="application/vnd.ms-office.chartcolorstyle+xml"/>
  <Override PartName="/ppt/charts/chart59.xml" ContentType="application/vnd.openxmlformats-officedocument.drawingml.chart+xml"/>
  <Override PartName="/ppt/charts/style59.xml" ContentType="application/vnd.ms-office.chartstyle+xml"/>
  <Override PartName="/ppt/charts/colors59.xml" ContentType="application/vnd.ms-office.chartcolorstyle+xml"/>
  <Override PartName="/ppt/charts/chart60.xml" ContentType="application/vnd.openxmlformats-officedocument.drawingml.chart+xml"/>
  <Override PartName="/ppt/charts/style60.xml" ContentType="application/vnd.ms-office.chartstyle+xml"/>
  <Override PartName="/ppt/charts/colors60.xml" ContentType="application/vnd.ms-office.chartcolorstyle+xml"/>
  <Override PartName="/ppt/charts/chart61.xml" ContentType="application/vnd.openxmlformats-officedocument.drawingml.chart+xml"/>
  <Override PartName="/ppt/charts/style61.xml" ContentType="application/vnd.ms-office.chartstyle+xml"/>
  <Override PartName="/ppt/charts/colors61.xml" ContentType="application/vnd.ms-office.chartcolorstyle+xml"/>
  <Override PartName="/ppt/charts/chart62.xml" ContentType="application/vnd.openxmlformats-officedocument.drawingml.chart+xml"/>
  <Override PartName="/ppt/charts/style62.xml" ContentType="application/vnd.ms-office.chartstyle+xml"/>
  <Override PartName="/ppt/charts/colors62.xml" ContentType="application/vnd.ms-office.chartcolorstyle+xml"/>
  <Override PartName="/ppt/charts/chart63.xml" ContentType="application/vnd.openxmlformats-officedocument.drawingml.chart+xml"/>
  <Override PartName="/ppt/charts/style63.xml" ContentType="application/vnd.ms-office.chartstyle+xml"/>
  <Override PartName="/ppt/charts/colors63.xml" ContentType="application/vnd.ms-office.chartcolorstyle+xml"/>
  <Override PartName="/ppt/charts/chart64.xml" ContentType="application/vnd.openxmlformats-officedocument.drawingml.chart+xml"/>
  <Override PartName="/ppt/charts/style64.xml" ContentType="application/vnd.ms-office.chartstyle+xml"/>
  <Override PartName="/ppt/charts/colors64.xml" ContentType="application/vnd.ms-office.chartcolorstyle+xml"/>
  <Override PartName="/ppt/charts/chart65.xml" ContentType="application/vnd.openxmlformats-officedocument.drawingml.chart+xml"/>
  <Override PartName="/ppt/charts/style65.xml" ContentType="application/vnd.ms-office.chartstyle+xml"/>
  <Override PartName="/ppt/charts/colors65.xml" ContentType="application/vnd.ms-office.chartcolorstyle+xml"/>
  <Override PartName="/ppt/charts/chart66.xml" ContentType="application/vnd.openxmlformats-officedocument.drawingml.chart+xml"/>
  <Override PartName="/ppt/charts/style66.xml" ContentType="application/vnd.ms-office.chartstyle+xml"/>
  <Override PartName="/ppt/charts/colors66.xml" ContentType="application/vnd.ms-office.chartcolorstyle+xml"/>
  <Override PartName="/ppt/charts/chart67.xml" ContentType="application/vnd.openxmlformats-officedocument.drawingml.chart+xml"/>
  <Override PartName="/ppt/charts/style67.xml" ContentType="application/vnd.ms-office.chartstyle+xml"/>
  <Override PartName="/ppt/charts/colors67.xml" ContentType="application/vnd.ms-office.chartcolorstyle+xml"/>
  <Override PartName="/ppt/charts/chart68.xml" ContentType="application/vnd.openxmlformats-officedocument.drawingml.chart+xml"/>
  <Override PartName="/ppt/charts/style68.xml" ContentType="application/vnd.ms-office.chartstyle+xml"/>
  <Override PartName="/ppt/charts/colors68.xml" ContentType="application/vnd.ms-office.chartcolorstyle+xml"/>
  <Override PartName="/ppt/charts/chart69.xml" ContentType="application/vnd.openxmlformats-officedocument.drawingml.chart+xml"/>
  <Override PartName="/ppt/charts/style69.xml" ContentType="application/vnd.ms-office.chartstyle+xml"/>
  <Override PartName="/ppt/charts/colors69.xml" ContentType="application/vnd.ms-office.chartcolorstyle+xml"/>
  <Override PartName="/ppt/charts/chart70.xml" ContentType="application/vnd.openxmlformats-officedocument.drawingml.chart+xml"/>
  <Override PartName="/ppt/charts/style70.xml" ContentType="application/vnd.ms-office.chartstyle+xml"/>
  <Override PartName="/ppt/charts/colors70.xml" ContentType="application/vnd.ms-office.chartcolorstyle+xml"/>
  <Override PartName="/ppt/charts/chart71.xml" ContentType="application/vnd.openxmlformats-officedocument.drawingml.chart+xml"/>
  <Override PartName="/ppt/charts/style71.xml" ContentType="application/vnd.ms-office.chartstyle+xml"/>
  <Override PartName="/ppt/charts/colors71.xml" ContentType="application/vnd.ms-office.chartcolorstyle+xml"/>
  <Override PartName="/ppt/charts/chart72.xml" ContentType="application/vnd.openxmlformats-officedocument.drawingml.chart+xml"/>
  <Override PartName="/ppt/charts/style72.xml" ContentType="application/vnd.ms-office.chartstyle+xml"/>
  <Override PartName="/ppt/charts/colors72.xml" ContentType="application/vnd.ms-office.chartcolorstyle+xml"/>
  <Override PartName="/ppt/charts/chart73.xml" ContentType="application/vnd.openxmlformats-officedocument.drawingml.chart+xml"/>
  <Override PartName="/ppt/charts/style73.xml" ContentType="application/vnd.ms-office.chartstyle+xml"/>
  <Override PartName="/ppt/charts/colors7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42" r:id="rId2"/>
    <p:sldId id="343" r:id="rId3"/>
    <p:sldId id="257" r:id="rId4"/>
    <p:sldId id="258" r:id="rId5"/>
    <p:sldId id="266" r:id="rId6"/>
    <p:sldId id="259" r:id="rId7"/>
    <p:sldId id="261" r:id="rId8"/>
    <p:sldId id="267" r:id="rId9"/>
    <p:sldId id="260" r:id="rId10"/>
    <p:sldId id="262" r:id="rId11"/>
    <p:sldId id="264" r:id="rId12"/>
    <p:sldId id="268" r:id="rId13"/>
    <p:sldId id="344" r:id="rId14"/>
    <p:sldId id="345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346" r:id="rId23"/>
    <p:sldId id="648" r:id="rId24"/>
    <p:sldId id="278" r:id="rId25"/>
    <p:sldId id="279" r:id="rId26"/>
    <p:sldId id="280" r:id="rId27"/>
    <p:sldId id="281" r:id="rId28"/>
    <p:sldId id="282" r:id="rId29"/>
    <p:sldId id="649" r:id="rId30"/>
    <p:sldId id="650" r:id="rId31"/>
    <p:sldId id="284" r:id="rId32"/>
    <p:sldId id="286" r:id="rId33"/>
    <p:sldId id="288" r:id="rId34"/>
    <p:sldId id="285" r:id="rId35"/>
    <p:sldId id="287" r:id="rId36"/>
    <p:sldId id="289" r:id="rId37"/>
    <p:sldId id="290" r:id="rId38"/>
    <p:sldId id="651" r:id="rId39"/>
    <p:sldId id="652" r:id="rId40"/>
    <p:sldId id="292" r:id="rId41"/>
    <p:sldId id="294" r:id="rId42"/>
    <p:sldId id="296" r:id="rId43"/>
    <p:sldId id="293" r:id="rId44"/>
    <p:sldId id="295" r:id="rId45"/>
    <p:sldId id="297" r:id="rId46"/>
    <p:sldId id="298" r:id="rId47"/>
    <p:sldId id="299" r:id="rId48"/>
    <p:sldId id="653" r:id="rId49"/>
    <p:sldId id="654" r:id="rId50"/>
    <p:sldId id="301" r:id="rId51"/>
    <p:sldId id="302" r:id="rId52"/>
    <p:sldId id="303" r:id="rId53"/>
    <p:sldId id="304" r:id="rId54"/>
    <p:sldId id="305" r:id="rId55"/>
    <p:sldId id="655" r:id="rId56"/>
    <p:sldId id="656" r:id="rId57"/>
    <p:sldId id="307" r:id="rId58"/>
    <p:sldId id="308" r:id="rId59"/>
    <p:sldId id="309" r:id="rId60"/>
    <p:sldId id="310" r:id="rId61"/>
    <p:sldId id="256" r:id="rId62"/>
    <p:sldId id="657" r:id="rId63"/>
    <p:sldId id="312" r:id="rId64"/>
    <p:sldId id="313" r:id="rId65"/>
    <p:sldId id="314" r:id="rId66"/>
    <p:sldId id="315" r:id="rId67"/>
    <p:sldId id="658" r:id="rId68"/>
    <p:sldId id="659" r:id="rId69"/>
    <p:sldId id="317" r:id="rId70"/>
    <p:sldId id="318" r:id="rId71"/>
    <p:sldId id="319" r:id="rId72"/>
    <p:sldId id="320" r:id="rId73"/>
    <p:sldId id="321" r:id="rId74"/>
    <p:sldId id="322" r:id="rId75"/>
    <p:sldId id="324" r:id="rId76"/>
    <p:sldId id="323" r:id="rId77"/>
    <p:sldId id="325" r:id="rId78"/>
    <p:sldId id="660" r:id="rId79"/>
    <p:sldId id="661" r:id="rId80"/>
    <p:sldId id="327" r:id="rId81"/>
    <p:sldId id="328" r:id="rId82"/>
    <p:sldId id="329" r:id="rId83"/>
    <p:sldId id="330" r:id="rId84"/>
    <p:sldId id="331" r:id="rId85"/>
    <p:sldId id="332" r:id="rId86"/>
    <p:sldId id="333" r:id="rId87"/>
    <p:sldId id="334" r:id="rId88"/>
    <p:sldId id="335" r:id="rId89"/>
    <p:sldId id="336" r:id="rId90"/>
    <p:sldId id="337" r:id="rId91"/>
    <p:sldId id="338" r:id="rId92"/>
    <p:sldId id="339" r:id="rId93"/>
    <p:sldId id="340" r:id="rId94"/>
    <p:sldId id="341" r:id="rId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8.xml"/><Relationship Id="rId1" Type="http://schemas.microsoft.com/office/2011/relationships/chartStyle" Target="style2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3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3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2.xml"/><Relationship Id="rId1" Type="http://schemas.microsoft.com/office/2011/relationships/chartStyle" Target="style32.xml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5.xml"/><Relationship Id="rId1" Type="http://schemas.microsoft.com/office/2011/relationships/chartStyle" Target="style35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6.xml"/><Relationship Id="rId1" Type="http://schemas.microsoft.com/office/2011/relationships/chartStyle" Target="style36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7.xml"/><Relationship Id="rId1" Type="http://schemas.microsoft.com/office/2011/relationships/chartStyle" Target="style37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8.xml"/><Relationship Id="rId1" Type="http://schemas.microsoft.com/office/2011/relationships/chartStyle" Target="style38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39.xml"/><Relationship Id="rId1" Type="http://schemas.microsoft.com/office/2011/relationships/chartStyle" Target="style39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0.xml"/><Relationship Id="rId1" Type="http://schemas.microsoft.com/office/2011/relationships/chartStyle" Target="style40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1.xml"/><Relationship Id="rId1" Type="http://schemas.microsoft.com/office/2011/relationships/chartStyle" Target="style41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2.xml"/><Relationship Id="rId1" Type="http://schemas.microsoft.com/office/2011/relationships/chartStyle" Target="style42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3.xml"/><Relationship Id="rId1" Type="http://schemas.microsoft.com/office/2011/relationships/chartStyle" Target="style43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4.xml"/><Relationship Id="rId1" Type="http://schemas.microsoft.com/office/2011/relationships/chartStyle" Target="style4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5.xml"/><Relationship Id="rId1" Type="http://schemas.microsoft.com/office/2011/relationships/chartStyle" Target="style45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6.xml"/><Relationship Id="rId1" Type="http://schemas.microsoft.com/office/2011/relationships/chartStyle" Target="style46.xml"/></Relationships>
</file>

<file path=ppt/charts/_rels/chart4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7.xml"/><Relationship Id="rId1" Type="http://schemas.microsoft.com/office/2011/relationships/chartStyle" Target="style47.xml"/></Relationships>
</file>

<file path=ppt/charts/_rels/chart4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8.xml"/><Relationship Id="rId1" Type="http://schemas.microsoft.com/office/2011/relationships/chartStyle" Target="style48.xml"/></Relationships>
</file>

<file path=ppt/charts/_rels/chart4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49.xml"/><Relationship Id="rId1" Type="http://schemas.microsoft.com/office/2011/relationships/chartStyle" Target="style49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5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0.xml"/><Relationship Id="rId1" Type="http://schemas.microsoft.com/office/2011/relationships/chartStyle" Target="style50.xml"/></Relationships>
</file>

<file path=ppt/charts/_rels/chart5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1.xml"/><Relationship Id="rId1" Type="http://schemas.microsoft.com/office/2011/relationships/chartStyle" Target="style51.xml"/></Relationships>
</file>

<file path=ppt/charts/_rels/chart5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2.xml"/><Relationship Id="rId1" Type="http://schemas.microsoft.com/office/2011/relationships/chartStyle" Target="style52.xml"/></Relationships>
</file>

<file path=ppt/charts/_rels/chart5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3.xml"/><Relationship Id="rId1" Type="http://schemas.microsoft.com/office/2011/relationships/chartStyle" Target="style53.xml"/></Relationships>
</file>

<file path=ppt/charts/_rels/chart5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4.xml"/><Relationship Id="rId1" Type="http://schemas.microsoft.com/office/2011/relationships/chartStyle" Target="style54.xml"/></Relationships>
</file>

<file path=ppt/charts/_rels/chart5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5.xml"/><Relationship Id="rId1" Type="http://schemas.microsoft.com/office/2011/relationships/chartStyle" Target="style55.xml"/></Relationships>
</file>

<file path=ppt/charts/_rels/chart5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6.xml"/><Relationship Id="rId1" Type="http://schemas.microsoft.com/office/2011/relationships/chartStyle" Target="style56.xml"/></Relationships>
</file>

<file path=ppt/charts/_rels/chart5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7.xml"/><Relationship Id="rId1" Type="http://schemas.microsoft.com/office/2011/relationships/chartStyle" Target="style57.xml"/></Relationships>
</file>

<file path=ppt/charts/_rels/chart5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8.xml"/><Relationship Id="rId1" Type="http://schemas.microsoft.com/office/2011/relationships/chartStyle" Target="style58.xml"/></Relationships>
</file>

<file path=ppt/charts/_rels/chart5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59.xml"/><Relationship Id="rId1" Type="http://schemas.microsoft.com/office/2011/relationships/chartStyle" Target="style59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6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0.xml"/><Relationship Id="rId1" Type="http://schemas.microsoft.com/office/2011/relationships/chartStyle" Target="style60.xml"/></Relationships>
</file>

<file path=ppt/charts/_rels/chart6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1.xml"/><Relationship Id="rId1" Type="http://schemas.microsoft.com/office/2011/relationships/chartStyle" Target="style61.xml"/></Relationships>
</file>

<file path=ppt/charts/_rels/chart6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2.xml"/><Relationship Id="rId1" Type="http://schemas.microsoft.com/office/2011/relationships/chartStyle" Target="style62.xml"/></Relationships>
</file>

<file path=ppt/charts/_rels/chart6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3.xml"/><Relationship Id="rId1" Type="http://schemas.microsoft.com/office/2011/relationships/chartStyle" Target="style63.xml"/></Relationships>
</file>

<file path=ppt/charts/_rels/chart6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4.xml"/><Relationship Id="rId1" Type="http://schemas.microsoft.com/office/2011/relationships/chartStyle" Target="style64.xml"/></Relationships>
</file>

<file path=ppt/charts/_rels/chart6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5.xml"/><Relationship Id="rId1" Type="http://schemas.microsoft.com/office/2011/relationships/chartStyle" Target="style65.xml"/></Relationships>
</file>

<file path=ppt/charts/_rels/chart6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6.xml"/><Relationship Id="rId1" Type="http://schemas.microsoft.com/office/2011/relationships/chartStyle" Target="style66.xml"/></Relationships>
</file>

<file path=ppt/charts/_rels/chart6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7.xml"/><Relationship Id="rId1" Type="http://schemas.microsoft.com/office/2011/relationships/chartStyle" Target="style67.xml"/></Relationships>
</file>

<file path=ppt/charts/_rels/chart6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8.xml"/><Relationship Id="rId1" Type="http://schemas.microsoft.com/office/2011/relationships/chartStyle" Target="style68.xml"/></Relationships>
</file>

<file path=ppt/charts/_rels/chart6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69.xml"/><Relationship Id="rId1" Type="http://schemas.microsoft.com/office/2011/relationships/chartStyle" Target="style69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7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70.xml"/><Relationship Id="rId1" Type="http://schemas.microsoft.com/office/2011/relationships/chartStyle" Target="style70.xml"/></Relationships>
</file>

<file path=ppt/charts/_rels/chart7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71.xml"/><Relationship Id="rId1" Type="http://schemas.microsoft.com/office/2011/relationships/chartStyle" Target="style71.xml"/></Relationships>
</file>

<file path=ppt/charts/_rels/chart7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72.xml"/><Relationship Id="rId1" Type="http://schemas.microsoft.com/office/2011/relationships/chartStyle" Target="style72.xml"/></Relationships>
</file>

<file path=ppt/charts/_rels/chart7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_Faculty.xlsx" TargetMode="External"/><Relationship Id="rId2" Type="http://schemas.microsoft.com/office/2011/relationships/chartColorStyle" Target="colors73.xml"/><Relationship Id="rId1" Type="http://schemas.microsoft.com/office/2011/relationships/chartStyle" Target="style73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27643\Downloads\Staff_Profile%20Status\Chem\Staff%20Qualifi%20Progress%20Plan%20-%2020%20June%202024_Coded_label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2024_Coded_label.xlsx]Sheet7!PivotTable14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Appointment types for chemistry employees</a:t>
            </a:r>
          </a:p>
        </c:rich>
      </c:tx>
      <c:layout>
        <c:manualLayout>
          <c:xMode val="edge"/>
          <c:yMode val="edge"/>
          <c:x val="0.239794040450826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24886464783007E-2"/>
              <c:y val="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7619053378697027E-2"/>
              <c:y val="-7.874015748031496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1474659394348905E-2"/>
              <c:y val="-3.937007874015752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5360984960869895E-2"/>
              <c:y val="-7.8740157480314005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3041477441305011E-2"/>
              <c:y val="-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2258068417827017E-2"/>
              <c:y val="-5.2493438320211899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822797491780966E-2"/>
              <c:y val="-3.93700787401574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619053378697027E-2"/>
              <c:y val="1.3123359580052493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24886464783007E-2"/>
              <c:y val="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7619053378697027E-2"/>
              <c:y val="-7.874015748031496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1474659394348905E-2"/>
              <c:y val="-3.937007874015752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5360984960869895E-2"/>
              <c:y val="-7.8740157480314005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3041477441305011E-2"/>
              <c:y val="-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2258068417827017E-2"/>
              <c:y val="-5.2493438320211899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822797491780966E-2"/>
              <c:y val="-3.93700787401574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619053378697027E-2"/>
              <c:y val="1.3123359580052493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3824886464783007E-2"/>
              <c:y val="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7619053378697027E-2"/>
              <c:y val="-7.874015748031496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1474659394348905E-2"/>
              <c:y val="-3.937007874015752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1.5360984960869895E-2"/>
              <c:y val="-7.8740157480314005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3041477441305011E-2"/>
              <c:y val="-1.5748031496062992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2258068417827017E-2"/>
              <c:y val="-5.2493438320211899E-3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2822797491780966E-2"/>
              <c:y val="-3.937007874015748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619053378697027E-2"/>
              <c:y val="1.3123359580052493E-2"/>
            </c:manualLayout>
          </c:layout>
          <c:numFmt formatCode="General" sourceLinked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spc="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/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19E-4E62-9FDF-F02BDDF0BB8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19E-4E62-9FDF-F02BDDF0BB85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19E-4E62-9FDF-F02BDDF0BB85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A19E-4E62-9FDF-F02BDDF0BB85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A19E-4E62-9FDF-F02BDDF0BB85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A19E-4E62-9FDF-F02BDDF0BB85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A19E-4E62-9FDF-F02BDDF0BB85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A19E-4E62-9FDF-F02BDDF0BB85}"/>
              </c:ext>
            </c:extLst>
          </c:dPt>
          <c:dLbls>
            <c:dLbl>
              <c:idx val="0"/>
              <c:layout>
                <c:manualLayout>
                  <c:x val="0.14917695473251019"/>
                  <c:y val="5.4253472222222224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A19E-4E62-9FDF-F02BDDF0BB85}"/>
                </c:ext>
              </c:extLst>
            </c:dLbl>
            <c:dLbl>
              <c:idx val="1"/>
              <c:layout>
                <c:manualLayout>
                  <c:x val="8.1018518518518517E-2"/>
                  <c:y val="0.12803819444444445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A19E-4E62-9FDF-F02BDDF0BB85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A19E-4E62-9FDF-F02BDDF0BB85}"/>
                </c:ext>
              </c:extLst>
            </c:dLbl>
            <c:dLbl>
              <c:idx val="3"/>
              <c:layout>
                <c:manualLayout>
                  <c:x val="7.5773517777969687E-2"/>
                  <c:y val="5.5670559022339798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5695868834147675"/>
                      <c:h val="0.11173419457450519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A19E-4E62-9FDF-F02BDDF0BB85}"/>
                </c:ext>
              </c:extLst>
            </c:dLbl>
            <c:dLbl>
              <c:idx val="4"/>
              <c:layout>
                <c:manualLayout>
                  <c:x val="1.4921944717132214E-2"/>
                  <c:y val="-3.5039315767692245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A19E-4E62-9FDF-F02BDDF0BB85}"/>
                </c:ext>
              </c:extLst>
            </c:dLbl>
            <c:dLbl>
              <c:idx val="5"/>
              <c:layout>
                <c:manualLayout>
                  <c:x val="-0.1440329218106996"/>
                  <c:y val="-3.906250000000016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A19E-4E62-9FDF-F02BDDF0BB85}"/>
                </c:ext>
              </c:extLst>
            </c:dLbl>
            <c:dLbl>
              <c:idx val="6"/>
              <c:layout>
                <c:manualLayout>
                  <c:x val="-1.2926610446842292E-2"/>
                  <c:y val="9.5486111111111036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D-A19E-4E62-9FDF-F02BDDF0BB85}"/>
                </c:ext>
              </c:extLst>
            </c:dLbl>
            <c:dLbl>
              <c:idx val="7"/>
              <c:layout>
                <c:manualLayout>
                  <c:x val="-0.12602880658436216"/>
                  <c:y val="4.7743055555555546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3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A19E-4E62-9FDF-F02BDDF0BB85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5B9BD5"/>
                </a:solidFill>
              </a:ln>
              <a:effectLst/>
            </c:spPr>
            <c:dLblPos val="outEnd"/>
            <c:showLegendKey val="1"/>
            <c:showVal val="0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Sheet7!$A$4:$A$12</c:f>
              <c:strCache>
                <c:ptCount val="8"/>
                <c:pt idx="0">
                  <c:v>1. Head of Department</c:v>
                </c:pt>
                <c:pt idx="1">
                  <c:v>2. Junior Lecturer</c:v>
                </c:pt>
                <c:pt idx="2">
                  <c:v>3. Lecturer</c:v>
                </c:pt>
                <c:pt idx="3">
                  <c:v>4. P/T Lecturer</c:v>
                </c:pt>
                <c:pt idx="4">
                  <c:v>5. P/T Lecturer Goot</c:v>
                </c:pt>
                <c:pt idx="5">
                  <c:v>6. Professor</c:v>
                </c:pt>
                <c:pt idx="6">
                  <c:v>7. Senior Lecturer</c:v>
                </c:pt>
                <c:pt idx="7">
                  <c:v>8. Technician</c:v>
                </c:pt>
              </c:strCache>
            </c:strRef>
          </c:cat>
          <c:val>
            <c:numRef>
              <c:f>Sheet7!$B$4:$B$12</c:f>
              <c:numCache>
                <c:formatCode>General</c:formatCode>
                <c:ptCount val="8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2</c:v>
                </c:pt>
                <c:pt idx="4">
                  <c:v>2</c:v>
                </c:pt>
                <c:pt idx="5">
                  <c:v>2</c:v>
                </c:pt>
                <c:pt idx="6">
                  <c:v>5</c:v>
                </c:pt>
                <c:pt idx="7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A19E-4E62-9FDF-F02BDDF0BB85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Distribution of Qualification Registered for  Status for all the Chemistry Employees and  the Expected date of Completion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1. 2024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Doctorate/ PhD</c:v>
              </c:pt>
              <c:pt idx="1">
                <c:v>3. None</c:v>
              </c:pt>
            </c:strLit>
          </c:cat>
          <c:val>
            <c:numLit>
              <c:formatCode>General</c:formatCode>
              <c:ptCount val="2"/>
              <c:pt idx="0">
                <c:v>1</c:v>
              </c:pt>
              <c:pt idx="1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0-6A0C-4F2B-B219-6B3A08BCB706}"/>
            </c:ext>
          </c:extLst>
        </c:ser>
        <c:ser>
          <c:idx val="1"/>
          <c:order val="1"/>
          <c:tx>
            <c:v>2. 2027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Doctorate/ PhD</c:v>
              </c:pt>
              <c:pt idx="1">
                <c:v>3. None</c:v>
              </c:pt>
            </c:strLit>
          </c:cat>
          <c:val>
            <c:numLit>
              <c:formatCode>General</c:formatCode>
              <c:ptCount val="2"/>
              <c:pt idx="0">
                <c:v>3</c:v>
              </c:pt>
              <c:pt idx="1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1-6A0C-4F2B-B219-6B3A08BCB706}"/>
            </c:ext>
          </c:extLst>
        </c:ser>
        <c:ser>
          <c:idx val="2"/>
          <c:order val="2"/>
          <c:tx>
            <c:v>3. Not Applicable</c:v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Doctorate/ PhD</c:v>
              </c:pt>
              <c:pt idx="1">
                <c:v>3. None</c:v>
              </c:pt>
            </c:strLit>
          </c:cat>
          <c:val>
            <c:numLit>
              <c:formatCode>General</c:formatCode>
              <c:ptCount val="2"/>
              <c:pt idx="0">
                <c:v>0</c:v>
              </c:pt>
              <c:pt idx="1">
                <c:v>14</c:v>
              </c:pt>
            </c:numLit>
          </c:val>
          <c:extLst>
            <c:ext xmlns:c16="http://schemas.microsoft.com/office/drawing/2014/chart" uri="{C3380CC4-5D6E-409C-BE32-E72D297353CC}">
              <c16:uniqueId val="{00000002-6A0C-4F2B-B219-6B3A08BCB70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894008"/>
        <c:axId val="286892832"/>
      </c:barChart>
      <c:catAx>
        <c:axId val="286894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892832"/>
        <c:crosses val="autoZero"/>
        <c:auto val="1"/>
        <c:lblAlgn val="ctr"/>
        <c:lblOffset val="100"/>
        <c:noMultiLvlLbl val="0"/>
      </c:catAx>
      <c:valAx>
        <c:axId val="2868928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8940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Total Appointment types for Text Sci &amp; App Tch employees</a:t>
            </a:r>
            <a:endParaRPr lang="en-US">
              <a:effectLst/>
            </a:endParaRPr>
          </a:p>
        </c:rich>
      </c:tx>
      <c:layout>
        <c:manualLayout>
          <c:xMode val="edge"/>
          <c:yMode val="edge"/>
          <c:x val="0.15482748185888531"/>
          <c:y val="2.1631843263686529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2F0-4764-BD75-886E8B126CA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2F0-4764-BD75-886E8B126CA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2F0-4764-BD75-886E8B126CA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2F0-4764-BD75-886E8B126CA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2F0-4764-BD75-886E8B126CA6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2F0-4764-BD75-886E8B126CA6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32F0-4764-BD75-886E8B126CA6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32F0-4764-BD75-886E8B126CA6}"/>
                </c:ext>
              </c:extLst>
            </c:dLbl>
            <c:dLbl>
              <c:idx val="3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32F0-4764-BD75-886E8B126CA6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32F0-4764-BD75-886E8B126CA6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Sheet1!$A$4:$A$9</c:f>
              <c:strCache>
                <c:ptCount val="5"/>
                <c:pt idx="0">
                  <c:v>10. Tech Assist</c:v>
                </c:pt>
                <c:pt idx="1">
                  <c:v>3. Lecturer</c:v>
                </c:pt>
                <c:pt idx="2">
                  <c:v>7. Senior Lecturer</c:v>
                </c:pt>
                <c:pt idx="3">
                  <c:v>8. Technician</c:v>
                </c:pt>
                <c:pt idx="4">
                  <c:v>9. Secretary</c:v>
                </c:pt>
              </c:strCache>
            </c:strRef>
          </c:cat>
          <c:val>
            <c:numRef>
              <c:f>Sheet1!$B$4:$B$9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2F0-4764-BD75-886E8B126CA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Distribution of employment status for Permanent employees of Text Sci &amp; App Tch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Sheet4!$B$3:$B$4</c:f>
              <c:strCache>
                <c:ptCount val="1"/>
                <c:pt idx="0">
                  <c:v>2. Permanent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FAC-4E27-9E8D-20FAC85D14FE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FAC-4E27-9E8D-20FAC85D14FE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FAC-4E27-9E8D-20FAC85D14FE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FAC-4E27-9E8D-20FAC85D14FE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FAC-4E27-9E8D-20FAC85D14FE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FAC-4E27-9E8D-20FAC85D14FE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FAC-4E27-9E8D-20FAC85D14FE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CFAC-4E27-9E8D-20FAC85D14FE}"/>
                </c:ext>
              </c:extLst>
            </c:dLbl>
            <c:dLbl>
              <c:idx val="3"/>
              <c:spPr>
                <a:solidFill>
                  <a:prstClr val="white"/>
                </a:solidFill>
                <a:ln>
                  <a:solidFill>
                    <a:srgbClr val="ED7D31">
                      <a:lumMod val="60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CFAC-4E27-9E8D-20FAC85D14FE}"/>
                </c:ext>
              </c:extLst>
            </c:dLbl>
            <c:dLbl>
              <c:idx val="4"/>
              <c:spPr>
                <a:solidFill>
                  <a:prstClr val="white"/>
                </a:solidFill>
                <a:ln>
                  <a:solidFill>
                    <a:srgbClr val="FFC000">
                      <a:lumMod val="60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CFAC-4E27-9E8D-20FAC85D14FE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Sheet4!$A$5:$A$10</c:f>
              <c:strCache>
                <c:ptCount val="5"/>
                <c:pt idx="0">
                  <c:v>10. Tech Assist</c:v>
                </c:pt>
                <c:pt idx="1">
                  <c:v>3. Lecturer</c:v>
                </c:pt>
                <c:pt idx="2">
                  <c:v>7. Senior Lecturer</c:v>
                </c:pt>
                <c:pt idx="3">
                  <c:v>8. Technician</c:v>
                </c:pt>
                <c:pt idx="4">
                  <c:v>9. Secretary</c:v>
                </c:pt>
              </c:strCache>
            </c:strRef>
          </c:cat>
          <c:val>
            <c:numRef>
              <c:f>Sheet4!$B$5:$B$10</c:f>
              <c:numCache>
                <c:formatCode>General</c:formatCode>
                <c:ptCount val="5"/>
                <c:pt idx="0">
                  <c:v>3</c:v>
                </c:pt>
                <c:pt idx="1">
                  <c:v>5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FAC-4E27-9E8D-20FAC85D14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2024_Coded_label.xlsx]Sheet5!PivotTable6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cap="all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Total distribution of the highest qualification of Text Sci &amp; App Tch staff</a:t>
            </a:r>
            <a:endParaRPr lang="en-US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BB9-48D5-A01A-4F0C0A3AD11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BB9-48D5-A01A-4F0C0A3AD114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BB9-48D5-A01A-4F0C0A3AD114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BB9-48D5-A01A-4F0C0A3AD114}"/>
              </c:ext>
            </c:extLst>
          </c:dPt>
          <c:dLbls>
            <c:dLbl>
              <c:idx val="0"/>
              <c:spPr>
                <a:solidFill>
                  <a:prstClr val="white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BB9-48D5-A01A-4F0C0A3AD114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3BB9-48D5-A01A-4F0C0A3AD114}"/>
                </c:ext>
              </c:extLst>
            </c:dLbl>
            <c:dLbl>
              <c:idx val="2"/>
              <c:spPr>
                <a:solidFill>
                  <a:prstClr val="white"/>
                </a:solidFill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3BB9-48D5-A01A-4F0C0A3AD114}"/>
                </c:ext>
              </c:extLst>
            </c:dLbl>
            <c:dLbl>
              <c:idx val="3"/>
              <c:spPr>
                <a:solidFill>
                  <a:prstClr val="white"/>
                </a:solidFill>
                <a:ln>
                  <a:solidFill>
                    <a:srgbClr val="70AD47">
                      <a:lumMod val="60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3BB9-48D5-A01A-4F0C0A3AD114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Sheet5!$A$4:$A$8</c:f>
              <c:strCache>
                <c:ptCount val="4"/>
                <c:pt idx="0">
                  <c:v>1. Doctorate/ PhD</c:v>
                </c:pt>
                <c:pt idx="1">
                  <c:v>2. Masters</c:v>
                </c:pt>
                <c:pt idx="2">
                  <c:v>3. None</c:v>
                </c:pt>
                <c:pt idx="3">
                  <c:v>4. Other</c:v>
                </c:pt>
              </c:strCache>
            </c:strRef>
          </c:cat>
          <c:val>
            <c:numRef>
              <c:f>Sheet5!$B$4:$B$8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BB9-48D5-A01A-4F0C0A3AD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2024_Coded_label.xlsx]Sheet6!PivotTable8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Permanent employees highest qualifications for Text </a:t>
            </a:r>
            <a:r>
              <a:rPr lang="en-US" dirty="0" err="1"/>
              <a:t>Sci</a:t>
            </a:r>
            <a:r>
              <a:rPr lang="en-US" dirty="0"/>
              <a:t> &amp; App </a:t>
            </a:r>
            <a:r>
              <a:rPr lang="en-US" dirty="0" err="1"/>
              <a:t>Tch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Sheet6!$B$3:$B$4</c:f>
              <c:strCache>
                <c:ptCount val="1"/>
                <c:pt idx="0">
                  <c:v>2. Permanent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547-4ECA-BFAB-760911E1C935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547-4ECA-BFAB-760911E1C935}"/>
              </c:ext>
            </c:extLst>
          </c:dPt>
          <c:dLbls>
            <c:dLbl>
              <c:idx val="0"/>
              <c:layout>
                <c:manualLayout>
                  <c:x val="5.9668642558669882E-2"/>
                  <c:y val="-9.395675750734040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547-4ECA-BFAB-760911E1C935}"/>
                </c:ext>
              </c:extLst>
            </c:dLbl>
            <c:dLbl>
              <c:idx val="1"/>
              <c:layout>
                <c:manualLayout>
                  <c:x val="-3.3902637817426126E-2"/>
                  <c:y val="-0.1108207909060937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3547-4ECA-BFAB-760911E1C93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ED7D31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Sheet6!$A$5:$A$7</c:f>
              <c:strCache>
                <c:ptCount val="2"/>
                <c:pt idx="0">
                  <c:v>2. Masters</c:v>
                </c:pt>
                <c:pt idx="1">
                  <c:v>3. Other</c:v>
                </c:pt>
              </c:strCache>
            </c:strRef>
          </c:cat>
          <c:val>
            <c:numRef>
              <c:f>Sheet6!$B$5:$B$7</c:f>
              <c:numCache>
                <c:formatCode>General</c:formatCode>
                <c:ptCount val="2"/>
                <c:pt idx="0">
                  <c:v>6</c:v>
                </c:pt>
                <c:pt idx="1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547-4ECA-BFAB-760911E1C9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2024_Coded_label.xlsx]Sheet8!PivotTable10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Permanent Employment Status and the Qualifications they Registered for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Sheet8!$B$3:$B$4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Sheet8!$A$5:$A$9</c:f>
              <c:strCache>
                <c:ptCount val="4"/>
                <c:pt idx="0">
                  <c:v>1. Doctorate/ PhD</c:v>
                </c:pt>
                <c:pt idx="1">
                  <c:v>2. Masters</c:v>
                </c:pt>
                <c:pt idx="2">
                  <c:v>3. None</c:v>
                </c:pt>
                <c:pt idx="3">
                  <c:v>4. Other</c:v>
                </c:pt>
              </c:strCache>
            </c:strRef>
          </c:cat>
          <c:val>
            <c:numRef>
              <c:f>Sheet8!$B$5:$B$9</c:f>
              <c:numCache>
                <c:formatCode>General</c:formatCode>
                <c:ptCount val="4"/>
                <c:pt idx="0">
                  <c:v>2</c:v>
                </c:pt>
                <c:pt idx="1">
                  <c:v>1</c:v>
                </c:pt>
                <c:pt idx="2">
                  <c:v>7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787-4D2A-BF12-2C2A45D1CC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901456"/>
        <c:axId val="286901064"/>
      </c:barChart>
      <c:catAx>
        <c:axId val="286901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901064"/>
        <c:crosses val="autoZero"/>
        <c:auto val="1"/>
        <c:lblAlgn val="ctr"/>
        <c:lblOffset val="100"/>
        <c:noMultiLvlLbl val="0"/>
      </c:catAx>
      <c:valAx>
        <c:axId val="2869010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90145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2024_Coded_label.xlsx]Sheet9!PivotTable12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Status for Text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Sci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&amp; App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Tch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employees and Qualifications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Registured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For.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Sheet9!$B$3:$B$4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Sheet9!$A$5:$A$7</c:f>
              <c:strCache>
                <c:ptCount val="2"/>
                <c:pt idx="0">
                  <c:v>2. Masters</c:v>
                </c:pt>
                <c:pt idx="1">
                  <c:v>3. Other</c:v>
                </c:pt>
              </c:strCache>
            </c:strRef>
          </c:cat>
          <c:val>
            <c:numRef>
              <c:f>Sheet9!$B$5:$B$7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9C-4F64-A823-CF737890026B}"/>
            </c:ext>
          </c:extLst>
        </c:ser>
        <c:ser>
          <c:idx val="1"/>
          <c:order val="1"/>
          <c:tx>
            <c:strRef>
              <c:f>Sheet9!$C$3:$C$4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Sheet9!$A$5:$A$7</c:f>
              <c:strCache>
                <c:ptCount val="2"/>
                <c:pt idx="0">
                  <c:v>2. Masters</c:v>
                </c:pt>
                <c:pt idx="1">
                  <c:v>3. Other</c:v>
                </c:pt>
              </c:strCache>
            </c:strRef>
          </c:cat>
          <c:val>
            <c:numRef>
              <c:f>Sheet9!$C$5:$C$7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9C-4F64-A823-CF737890026B}"/>
            </c:ext>
          </c:extLst>
        </c:ser>
        <c:ser>
          <c:idx val="2"/>
          <c:order val="2"/>
          <c:tx>
            <c:strRef>
              <c:f>Sheet9!$D$3:$D$4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Sheet9!$A$5:$A$7</c:f>
              <c:strCache>
                <c:ptCount val="2"/>
                <c:pt idx="0">
                  <c:v>2. Masters</c:v>
                </c:pt>
                <c:pt idx="1">
                  <c:v>3. Other</c:v>
                </c:pt>
              </c:strCache>
            </c:strRef>
          </c:cat>
          <c:val>
            <c:numRef>
              <c:f>Sheet9!$D$5:$D$7</c:f>
              <c:numCache>
                <c:formatCode>General</c:formatCode>
                <c:ptCount val="2"/>
                <c:pt idx="0">
                  <c:v>4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49C-4F64-A823-CF737890026B}"/>
            </c:ext>
          </c:extLst>
        </c:ser>
        <c:ser>
          <c:idx val="3"/>
          <c:order val="3"/>
          <c:tx>
            <c:strRef>
              <c:f>Sheet9!$E$3:$E$4</c:f>
              <c:strCache>
                <c:ptCount val="1"/>
                <c:pt idx="0">
                  <c:v>4. 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Sheet9!$A$5:$A$7</c:f>
              <c:strCache>
                <c:ptCount val="2"/>
                <c:pt idx="0">
                  <c:v>2. Masters</c:v>
                </c:pt>
                <c:pt idx="1">
                  <c:v>3. Other</c:v>
                </c:pt>
              </c:strCache>
            </c:strRef>
          </c:cat>
          <c:val>
            <c:numRef>
              <c:f>Sheet9!$E$5:$E$7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B49C-4F64-A823-CF737890026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902240"/>
        <c:axId val="286902632"/>
      </c:barChart>
      <c:catAx>
        <c:axId val="2869022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902632"/>
        <c:crosses val="autoZero"/>
        <c:auto val="1"/>
        <c:lblAlgn val="ctr"/>
        <c:lblOffset val="100"/>
        <c:noMultiLvlLbl val="0"/>
      </c:catAx>
      <c:valAx>
        <c:axId val="2869026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9022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2024_Coded_label.xlsx]Sheet10!PivotTable14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Qulification Registerd for and the Expected Date of Completion for the Text Sci &amp; App Tch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Sheet10!$B$3:$B$4</c:f>
              <c:strCache>
                <c:ptCount val="1"/>
                <c:pt idx="0">
                  <c:v>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Sheet10!$A$5:$A$8</c:f>
              <c:strCache>
                <c:ptCount val="3"/>
                <c:pt idx="0">
                  <c:v>1. Doctorate/ PhD</c:v>
                </c:pt>
                <c:pt idx="1">
                  <c:v>2. Masters</c:v>
                </c:pt>
                <c:pt idx="2">
                  <c:v>4. Other</c:v>
                </c:pt>
              </c:strCache>
            </c:strRef>
          </c:cat>
          <c:val>
            <c:numRef>
              <c:f>Sheet10!$B$5:$B$8</c:f>
              <c:numCache>
                <c:formatCode>General</c:formatCode>
                <c:ptCount val="3"/>
                <c:pt idx="1">
                  <c:v>1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42F-443A-B543-AF62C408BA49}"/>
            </c:ext>
          </c:extLst>
        </c:ser>
        <c:ser>
          <c:idx val="1"/>
          <c:order val="1"/>
          <c:tx>
            <c:strRef>
              <c:f>Sheet10!$C$3:$C$4</c:f>
              <c:strCache>
                <c:ptCount val="1"/>
                <c:pt idx="0">
                  <c:v>4. 2028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Sheet10!$A$5:$A$8</c:f>
              <c:strCache>
                <c:ptCount val="3"/>
                <c:pt idx="0">
                  <c:v>1. Doctorate/ PhD</c:v>
                </c:pt>
                <c:pt idx="1">
                  <c:v>2. Masters</c:v>
                </c:pt>
                <c:pt idx="2">
                  <c:v>4. Other</c:v>
                </c:pt>
              </c:strCache>
            </c:strRef>
          </c:cat>
          <c:val>
            <c:numRef>
              <c:f>Sheet10!$C$5:$C$8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42F-443A-B543-AF62C408BA49}"/>
            </c:ext>
          </c:extLst>
        </c:ser>
        <c:ser>
          <c:idx val="2"/>
          <c:order val="2"/>
          <c:tx>
            <c:strRef>
              <c:f>Sheet10!$D$3:$D$4</c:f>
              <c:strCache>
                <c:ptCount val="1"/>
                <c:pt idx="0">
                  <c:v>6. 2026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Sheet10!$A$5:$A$8</c:f>
              <c:strCache>
                <c:ptCount val="3"/>
                <c:pt idx="0">
                  <c:v>1. Doctorate/ PhD</c:v>
                </c:pt>
                <c:pt idx="1">
                  <c:v>2. Masters</c:v>
                </c:pt>
                <c:pt idx="2">
                  <c:v>4. Other</c:v>
                </c:pt>
              </c:strCache>
            </c:strRef>
          </c:cat>
          <c:val>
            <c:numRef>
              <c:f>Sheet10!$D$5:$D$8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42F-443A-B543-AF62C408BA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50168544"/>
        <c:axId val="250168936"/>
      </c:barChart>
      <c:catAx>
        <c:axId val="2501685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168936"/>
        <c:crosses val="autoZero"/>
        <c:auto val="1"/>
        <c:lblAlgn val="ctr"/>
        <c:lblOffset val="100"/>
        <c:noMultiLvlLbl val="0"/>
      </c:catAx>
      <c:valAx>
        <c:axId val="250168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01685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2024_Coded_label.xlsx]Sheet11!PivotTable16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appointment types for F&amp;N EMPLOYESS</a:t>
            </a:r>
            <a:endParaRPr lang="en-US"/>
          </a:p>
        </c:rich>
      </c:tx>
      <c:layout>
        <c:manualLayout>
          <c:xMode val="edge"/>
          <c:yMode val="edge"/>
          <c:x val="0.23103123269628303"/>
          <c:y val="1.225008164302043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63A-4EDD-8591-6320C0B16030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63A-4EDD-8591-6320C0B16030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63A-4EDD-8591-6320C0B16030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63A-4EDD-8591-6320C0B16030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63A-4EDD-8591-6320C0B16030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263A-4EDD-8591-6320C0B16030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263A-4EDD-8591-6320C0B16030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263A-4EDD-8591-6320C0B16030}"/>
                </c:ext>
              </c:extLst>
            </c:dLbl>
            <c:dLbl>
              <c:idx val="3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263A-4EDD-8591-6320C0B16030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263A-4EDD-8591-6320C0B16030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Sheet11!$A$4:$A$9</c:f>
              <c:strCache>
                <c:ptCount val="5"/>
                <c:pt idx="0">
                  <c:v>11. HOD/ Senior Lecturer</c:v>
                </c:pt>
                <c:pt idx="1">
                  <c:v>12. NGAP</c:v>
                </c:pt>
                <c:pt idx="2">
                  <c:v>13. Associated Professor</c:v>
                </c:pt>
                <c:pt idx="3">
                  <c:v>3. Lecturer</c:v>
                </c:pt>
                <c:pt idx="4">
                  <c:v>7. Senior Lecturer</c:v>
                </c:pt>
              </c:strCache>
            </c:strRef>
          </c:cat>
          <c:val>
            <c:numRef>
              <c:f>Sheet11!$B$4:$B$9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4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263A-4EDD-8591-6320C0B1603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2024_Coded_label.xlsx]Sheet12!PivotTable19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aseline="0" dirty="0" err="1"/>
              <a:t>tOTAL</a:t>
            </a:r>
            <a:r>
              <a:rPr lang="en-US" baseline="0" dirty="0"/>
              <a:t> distribution of the highest qualification of </a:t>
            </a:r>
            <a:r>
              <a:rPr lang="en-US" baseline="0" dirty="0" err="1"/>
              <a:t>f&amp;n</a:t>
            </a:r>
            <a:r>
              <a:rPr lang="en-US" baseline="0" dirty="0"/>
              <a:t> staff </a:t>
            </a:r>
            <a:endParaRPr lang="en-US" dirty="0"/>
          </a:p>
        </c:rich>
      </c:tx>
      <c:layout>
        <c:manualLayout>
          <c:xMode val="edge"/>
          <c:yMode val="edge"/>
          <c:x val="0.10405774957302394"/>
          <c:y val="4.859529233105543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2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3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4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5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6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7"/>
        <c:dLbl>
          <c:idx val="0"/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xForSave val="1"/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9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Sheet12!$B$3:$B$4</c:f>
              <c:strCache>
                <c:ptCount val="1"/>
                <c:pt idx="0">
                  <c:v>2. Permanent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571-42EB-835F-88EBE2DE8784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571-42EB-835F-88EBE2DE8784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8571-42EB-835F-88EBE2DE8784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8571-42EB-835F-88EBE2DE878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Sheet12!$A$5:$A$7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Sheet12!$B$5:$B$7</c:f>
              <c:numCache>
                <c:formatCode>General</c:formatCode>
                <c:ptCount val="2"/>
                <c:pt idx="0">
                  <c:v>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571-42EB-835F-88EBE2DE878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2024_Coded_label.xlsx]Sheet18!PivotTable34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Distribution of employment status for Contract employees</a:t>
            </a:r>
            <a:r>
              <a:rPr lang="en-US" baseline="0" dirty="0"/>
              <a:t> of</a:t>
            </a:r>
            <a:r>
              <a:rPr lang="en-US" dirty="0"/>
              <a:t> chemistry </a:t>
            </a:r>
          </a:p>
        </c:rich>
      </c:tx>
      <c:layout>
        <c:manualLayout>
          <c:xMode val="edge"/>
          <c:yMode val="edge"/>
          <c:x val="0.15500747432926013"/>
          <c:y val="9.180640057750162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8653295128939826"/>
              <c:y val="-3.068340306834030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0848013367698426E-2"/>
              <c:y val="-0.109996942129806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8653295128939826"/>
              <c:y val="-3.068340306834030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0848013367698426E-2"/>
              <c:y val="-0.109996942129806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8653295128939826"/>
              <c:y val="-3.068340306834030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0848013367698426E-2"/>
              <c:y val="-0.109996942129806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5604900390316537"/>
          <c:y val="0.23346270000768732"/>
          <c:w val="0.47644082455309134"/>
          <c:h val="0.69572321242271495"/>
        </c:manualLayout>
      </c:layout>
      <c:pieChart>
        <c:varyColors val="1"/>
        <c:ser>
          <c:idx val="0"/>
          <c:order val="0"/>
          <c:tx>
            <c:strRef>
              <c:f>Sheet18!$B$3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2A7-45BE-90B6-E0160A51A7A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2A7-45BE-90B6-E0160A51A7A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2A7-45BE-90B6-E0160A51A7A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E2A7-45BE-90B6-E0160A51A7A9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E2A7-45BE-90B6-E0160A51A7A9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E2A7-45BE-90B6-E0160A51A7A9}"/>
                </c:ext>
              </c:extLst>
            </c:dLbl>
            <c:dLbl>
              <c:idx val="2"/>
              <c:layout>
                <c:manualLayout>
                  <c:x val="-0.28653295128939826"/>
                  <c:y val="-3.0683403068340307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E2A7-45BE-90B6-E0160A51A7A9}"/>
                </c:ext>
              </c:extLst>
            </c:dLbl>
            <c:dLbl>
              <c:idx val="3"/>
              <c:layout>
                <c:manualLayout>
                  <c:x val="2.0848013367698426E-2"/>
                  <c:y val="-0.1099969421298066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E2A7-45BE-90B6-E0160A51A7A9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Sheet18!$A$4:$A$8</c:f>
              <c:strCache>
                <c:ptCount val="4"/>
                <c:pt idx="0">
                  <c:v>1. Head of Department</c:v>
                </c:pt>
                <c:pt idx="1">
                  <c:v>2. Junior Lecturer</c:v>
                </c:pt>
                <c:pt idx="2">
                  <c:v>4. P/T Lecturer</c:v>
                </c:pt>
                <c:pt idx="3">
                  <c:v>5. P/T Lecturer Goot</c:v>
                </c:pt>
              </c:strCache>
            </c:strRef>
          </c:cat>
          <c:val>
            <c:numRef>
              <c:f>Sheet18!$B$4:$B$8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E2A7-45BE-90B6-E0160A51A7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598345027837056"/>
          <c:y val="0.73728085114613562"/>
          <c:w val="0.19114019057073453"/>
          <c:h val="0.2017951343526005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2024_Coded_label.xlsx]Sheet13!PivotTable21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Employment Status and Highest Qualification</a:t>
            </a:r>
          </a:p>
        </c:rich>
      </c:tx>
      <c:layout>
        <c:manualLayout>
          <c:xMode val="edge"/>
          <c:yMode val="edge"/>
          <c:x val="0.17177217661510907"/>
          <c:y val="1.59493837900322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Sheet13!$B$3:$B$4</c:f>
              <c:strCache>
                <c:ptCount val="1"/>
                <c:pt idx="0">
                  <c:v>1. Doctorate 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Sheet13!$A$5:$A$10</c:f>
              <c:strCache>
                <c:ptCount val="5"/>
                <c:pt idx="0">
                  <c:v>11. HOD/ Senior Lecturer</c:v>
                </c:pt>
                <c:pt idx="1">
                  <c:v>12. NGAP</c:v>
                </c:pt>
                <c:pt idx="2">
                  <c:v>13. Associated Professor</c:v>
                </c:pt>
                <c:pt idx="3">
                  <c:v>3. Lecturer</c:v>
                </c:pt>
                <c:pt idx="4">
                  <c:v>7. Senior Lecturer</c:v>
                </c:pt>
              </c:strCache>
            </c:strRef>
          </c:cat>
          <c:val>
            <c:numRef>
              <c:f>Sheet13!$B$5:$B$10</c:f>
              <c:numCache>
                <c:formatCode>General</c:formatCode>
                <c:ptCount val="5"/>
                <c:pt idx="0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AB1-4963-A9C3-50CEBF8E7D3D}"/>
            </c:ext>
          </c:extLst>
        </c:ser>
        <c:ser>
          <c:idx val="1"/>
          <c:order val="1"/>
          <c:tx>
            <c:strRef>
              <c:f>Sheet13!$C$3:$C$4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Sheet13!$A$5:$A$10</c:f>
              <c:strCache>
                <c:ptCount val="5"/>
                <c:pt idx="0">
                  <c:v>11. HOD/ Senior Lecturer</c:v>
                </c:pt>
                <c:pt idx="1">
                  <c:v>12. NGAP</c:v>
                </c:pt>
                <c:pt idx="2">
                  <c:v>13. Associated Professor</c:v>
                </c:pt>
                <c:pt idx="3">
                  <c:v>3. Lecturer</c:v>
                </c:pt>
                <c:pt idx="4">
                  <c:v>7. Senior Lecturer</c:v>
                </c:pt>
              </c:strCache>
            </c:strRef>
          </c:cat>
          <c:val>
            <c:numRef>
              <c:f>Sheet13!$C$5:$C$10</c:f>
              <c:numCache>
                <c:formatCode>General</c:formatCode>
                <c:ptCount val="5"/>
                <c:pt idx="1">
                  <c:v>1</c:v>
                </c:pt>
                <c:pt idx="3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AB1-4963-A9C3-50CEBF8E7D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2336"/>
        <c:axId val="295938608"/>
      </c:barChart>
      <c:catAx>
        <c:axId val="2959323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8608"/>
        <c:crosses val="autoZero"/>
        <c:auto val="1"/>
        <c:lblAlgn val="ctr"/>
        <c:lblOffset val="100"/>
        <c:noMultiLvlLbl val="0"/>
      </c:catAx>
      <c:valAx>
        <c:axId val="2959386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23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2024_Coded_label.xlsx]Sheet14!PivotTable23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Qualifications Applied for and The Highest Qualifications</a:t>
            </a:r>
          </a:p>
        </c:rich>
      </c:tx>
      <c:layout>
        <c:manualLayout>
          <c:xMode val="edge"/>
          <c:yMode val="edge"/>
          <c:x val="0.17293601011737939"/>
          <c:y val="1.78707841347053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Sheet14!$B$3:$B$4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Sheet14!$A$5:$A$7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Sheet14!$B$5:$B$7</c:f>
              <c:numCache>
                <c:formatCode>General</c:formatCode>
                <c:ptCount val="2"/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FE5-4E27-AEC8-713D8F185649}"/>
            </c:ext>
          </c:extLst>
        </c:ser>
        <c:ser>
          <c:idx val="1"/>
          <c:order val="1"/>
          <c:tx>
            <c:strRef>
              <c:f>Sheet14!$C$3:$C$4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Sheet14!$A$5:$A$7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Sheet14!$C$5:$C$7</c:f>
              <c:numCache>
                <c:formatCode>General</c:formatCode>
                <c:ptCount val="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FE5-4E27-AEC8-713D8F1856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4688"/>
        <c:axId val="295932728"/>
      </c:barChart>
      <c:catAx>
        <c:axId val="2959346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2728"/>
        <c:crosses val="autoZero"/>
        <c:auto val="1"/>
        <c:lblAlgn val="ctr"/>
        <c:lblOffset val="100"/>
        <c:noMultiLvlLbl val="0"/>
      </c:catAx>
      <c:valAx>
        <c:axId val="295932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468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2024_Coded_label.xlsx]Sheet15!PivotTable25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Distribution  For Doctorate/ PhD Registered For and the Expected Date of Completion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Sheet15!$B$3:$B$4</c:f>
              <c:strCache>
                <c:ptCount val="1"/>
                <c:pt idx="0">
                  <c:v>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Sheet15!$A$5:$A$6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Sheet15!$B$5:$B$6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11D-4ECC-8463-9649389F0DE2}"/>
            </c:ext>
          </c:extLst>
        </c:ser>
        <c:ser>
          <c:idx val="1"/>
          <c:order val="1"/>
          <c:tx>
            <c:strRef>
              <c:f>Sheet15!$C$3:$C$4</c:f>
              <c:strCache>
                <c:ptCount val="1"/>
                <c:pt idx="0">
                  <c:v>2. 2027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Sheet15!$A$5:$A$6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Sheet15!$C$5:$C$6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11D-4ECC-8463-9649389F0DE2}"/>
            </c:ext>
          </c:extLst>
        </c:ser>
        <c:ser>
          <c:idx val="2"/>
          <c:order val="2"/>
          <c:tx>
            <c:strRef>
              <c:f>Sheet15!$D$3:$D$4</c:f>
              <c:strCache>
                <c:ptCount val="1"/>
                <c:pt idx="0">
                  <c:v>6. 2026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Sheet15!$A$5:$A$6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Sheet15!$D$5:$D$6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11D-4ECC-8463-9649389F0DE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3120"/>
        <c:axId val="295937824"/>
      </c:barChart>
      <c:catAx>
        <c:axId val="2959331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7824"/>
        <c:crosses val="autoZero"/>
        <c:auto val="1"/>
        <c:lblAlgn val="ctr"/>
        <c:lblOffset val="100"/>
        <c:noMultiLvlLbl val="0"/>
      </c:catAx>
      <c:valAx>
        <c:axId val="2959378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31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2024_Coded_label.xlsx]Sheet16!PivotTable27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 dirty="0">
                <a:effectLst/>
              </a:rPr>
              <a:t>Total Appointment types for Horticulture  employees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738812602164313"/>
          <c:y val="3.74181367771375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9440356466836975"/>
              <c:y val="1.0827974988896491E-1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9440356466836975"/>
              <c:y val="1.0827974988896491E-1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9440356466836975"/>
              <c:y val="1.0827974988896491E-16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8B-4168-B159-B54A211086F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8B-4168-B159-B54A211086F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C8B-4168-B159-B54A211086F1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C8B-4168-B159-B54A211086F1}"/>
                </c:ext>
              </c:extLst>
            </c:dLbl>
            <c:dLbl>
              <c:idx val="1"/>
              <c:layout>
                <c:manualLayout>
                  <c:x val="0.24220572154691"/>
                  <c:y val="-0.11729826084547124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C8B-4168-B159-B54A211086F1}"/>
                </c:ext>
              </c:extLst>
            </c:dLbl>
            <c:dLbl>
              <c:idx val="2"/>
              <c:layout>
                <c:manualLayout>
                  <c:x val="-0.10516474052839826"/>
                  <c:y val="-1.885150620730785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CC8B-4168-B159-B54A211086F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Sheet16!$A$4:$A$7</c:f>
              <c:strCache>
                <c:ptCount val="3"/>
                <c:pt idx="0">
                  <c:v>14. Goot Candidate</c:v>
                </c:pt>
                <c:pt idx="1">
                  <c:v>3. Lecturer</c:v>
                </c:pt>
                <c:pt idx="2">
                  <c:v>7. Senior Lecturer</c:v>
                </c:pt>
              </c:strCache>
            </c:strRef>
          </c:cat>
          <c:val>
            <c:numRef>
              <c:f>Sheet16!$B$4:$B$7</c:f>
              <c:numCache>
                <c:formatCode>General</c:formatCode>
                <c:ptCount val="3"/>
                <c:pt idx="0">
                  <c:v>1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C8B-4168-B159-B54A211086F1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2024_Coded_label.xlsx]Sheet21!PivotTable31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DISTRIBUTION (permanent and Contract) FOR THE horticulture staff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193865749681738E-2"/>
              <c:y val="4.6242774566473951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5.6737599214012994E-2"/>
              <c:y val="-9.248554913294797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193865749681738E-2"/>
              <c:y val="4.6242774566473951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5.6737599214012994E-2"/>
              <c:y val="-9.248554913294797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6193865749681738E-2"/>
              <c:y val="4.6242774566473951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5.6737599214012994E-2"/>
              <c:y val="-9.248554913294797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EE3-4F42-8E73-E3EFB852364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EE3-4F42-8E73-E3EFB8523643}"/>
              </c:ext>
            </c:extLst>
          </c:dPt>
          <c:dLbls>
            <c:dLbl>
              <c:idx val="0"/>
              <c:layout>
                <c:manualLayout>
                  <c:x val="6.6193865749681738E-2"/>
                  <c:y val="4.6242774566473951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EE3-4F42-8E73-E3EFB8523643}"/>
                </c:ext>
              </c:extLst>
            </c:dLbl>
            <c:dLbl>
              <c:idx val="1"/>
              <c:layout>
                <c:manualLayout>
                  <c:x val="-5.6737599214012994E-2"/>
                  <c:y val="-9.2485549132947972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EE3-4F42-8E73-E3EFB8523643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Sheet21!$A$4:$A$6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Sheet21!$B$4:$B$6</c:f>
              <c:numCache>
                <c:formatCode>General</c:formatCode>
                <c:ptCount val="2"/>
                <c:pt idx="0">
                  <c:v>1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EE3-4F42-8E73-E3EFB852364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2024_Coded_label.xlsx]Sheet27!PivotTable35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DITRIBUTION OF HIGHEST QUALIFICATION FOR HORTICULTURE STAFF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3354920768021609E-2"/>
              <c:y val="-0.22489950356828739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09493941083997E-2"/>
              <c:y val="-0.11066483508915735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09493941083997E-2"/>
              <c:y val="-0.11066483508915735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3354920768021609E-2"/>
              <c:y val="-0.22489950356828739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09493941083997E-2"/>
              <c:y val="-0.11066483508915735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3354920768021609E-2"/>
              <c:y val="-0.22489950356828739"/>
            </c:manualLayout>
          </c:layout>
          <c:spPr>
            <a:solidFill>
              <a:schemeClr val="lt1"/>
            </a:solidFill>
            <a:ln>
              <a:solidFill>
                <a:schemeClr val="accent6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3C3-4F59-93F8-12351EAB66C3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3C3-4F59-93F8-12351EAB66C3}"/>
              </c:ext>
            </c:extLst>
          </c:dPt>
          <c:dLbls>
            <c:dLbl>
              <c:idx val="0"/>
              <c:layout>
                <c:manualLayout>
                  <c:x val="5.609493941083997E-2"/>
                  <c:y val="-0.11066483508915735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B3C3-4F59-93F8-12351EAB66C3}"/>
                </c:ext>
              </c:extLst>
            </c:dLbl>
            <c:dLbl>
              <c:idx val="1"/>
              <c:layout>
                <c:manualLayout>
                  <c:x val="-7.3354920768021609E-2"/>
                  <c:y val="-0.22489950356828739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4472C4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B3C3-4F59-93F8-12351EAB66C3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Sheet27!$A$4:$A$6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Sheet27!$B$4:$B$6</c:f>
              <c:numCache>
                <c:formatCode>General</c:formatCode>
                <c:ptCount val="2"/>
                <c:pt idx="0">
                  <c:v>2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3C3-4F59-93F8-12351EAB66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2024_Coded_label.xlsx]Sheet17!PivotTable29</c:name>
    <c:fmtId val="10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Distribution of Employment Status of Horticulture and Permanent or Contract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Sheet17!$B$3:$B$4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Sheet17!$A$5:$A$8</c:f>
              <c:strCache>
                <c:ptCount val="3"/>
                <c:pt idx="0">
                  <c:v>14. Goot Candidate</c:v>
                </c:pt>
                <c:pt idx="1">
                  <c:v>3. Lecturer</c:v>
                </c:pt>
                <c:pt idx="2">
                  <c:v>7. Senior Lecturer</c:v>
                </c:pt>
              </c:strCache>
            </c:strRef>
          </c:cat>
          <c:val>
            <c:numRef>
              <c:f>Sheet17!$B$5:$B$8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A3-4E9B-982D-8669260B14D5}"/>
            </c:ext>
          </c:extLst>
        </c:ser>
        <c:ser>
          <c:idx val="1"/>
          <c:order val="1"/>
          <c:tx>
            <c:strRef>
              <c:f>Sheet17!$C$3:$C$4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Sheet17!$A$5:$A$8</c:f>
              <c:strCache>
                <c:ptCount val="3"/>
                <c:pt idx="0">
                  <c:v>14. Goot Candidate</c:v>
                </c:pt>
                <c:pt idx="1">
                  <c:v>3. Lecturer</c:v>
                </c:pt>
                <c:pt idx="2">
                  <c:v>7. Senior Lecturer</c:v>
                </c:pt>
              </c:strCache>
            </c:strRef>
          </c:cat>
          <c:val>
            <c:numRef>
              <c:f>Sheet17!$C$5:$C$8</c:f>
              <c:numCache>
                <c:formatCode>General</c:formatCode>
                <c:ptCount val="3"/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A3-4E9B-982D-8669260B14D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1160"/>
        <c:axId val="295929592"/>
      </c:barChart>
      <c:catAx>
        <c:axId val="2959311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29592"/>
        <c:crosses val="autoZero"/>
        <c:auto val="1"/>
        <c:lblAlgn val="ctr"/>
        <c:lblOffset val="100"/>
        <c:noMultiLvlLbl val="0"/>
      </c:catAx>
      <c:valAx>
        <c:axId val="2959295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11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2024_Coded_label.xlsx]Sheet26!PivotTable33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Total Distribution of Highest Qualification , Appointment Type and Contract and Permanent Employees for Horticulture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Sheet26!$B$3:$B$5</c:f>
              <c:strCache>
                <c:ptCount val="1"/>
                <c:pt idx="0">
                  <c:v>1. Contract - 14. Goot Candidate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Sheet26!$A$6:$A$8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Sheet26!$B$6:$B$8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F57-46F8-A642-C5AB0307873D}"/>
            </c:ext>
          </c:extLst>
        </c:ser>
        <c:ser>
          <c:idx val="1"/>
          <c:order val="1"/>
          <c:tx>
            <c:strRef>
              <c:f>Sheet26!$D$3:$D$5</c:f>
              <c:strCache>
                <c:ptCount val="1"/>
                <c:pt idx="0">
                  <c:v>2. Permanent - 3. Lecturer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Sheet26!$A$6:$A$8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Sheet26!$D$6:$D$8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F57-46F8-A642-C5AB0307873D}"/>
            </c:ext>
          </c:extLst>
        </c:ser>
        <c:ser>
          <c:idx val="2"/>
          <c:order val="2"/>
          <c:tx>
            <c:strRef>
              <c:f>Sheet26!$E$3:$E$5</c:f>
              <c:strCache>
                <c:ptCount val="1"/>
                <c:pt idx="0">
                  <c:v>2. Permanent - 7. Senior Lecturer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Sheet26!$A$6:$A$8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Sheet26!$E$6:$E$8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F57-46F8-A642-C5AB0307873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1944"/>
        <c:axId val="295938216"/>
      </c:barChart>
      <c:catAx>
        <c:axId val="295931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8216"/>
        <c:crosses val="autoZero"/>
        <c:auto val="1"/>
        <c:lblAlgn val="ctr"/>
        <c:lblOffset val="100"/>
        <c:noMultiLvlLbl val="0"/>
      </c:catAx>
      <c:valAx>
        <c:axId val="295938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1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2024_Coded_label.xlsx]Sheet28!PivotTable37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TOTAL DISTRIBUTION OF HIGHEST QUALIFICATION AND QUALIFICATION REGISTERED FOR HORTICULTURE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Sheet28!$B$3:$B$4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Sheet28!$B$5:$B$7</c:f>
              <c:numCache>
                <c:formatCode>General</c:formatCode>
                <c:ptCount val="2"/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38-4134-924B-8527019D4095}"/>
            </c:ext>
          </c:extLst>
        </c:ser>
        <c:ser>
          <c:idx val="1"/>
          <c:order val="1"/>
          <c:tx>
            <c:strRef>
              <c:f>Sheet28!$C$3:$C$4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Sheet28!$C$5:$C$7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38-4134-924B-8527019D409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3512"/>
        <c:axId val="295935080"/>
      </c:barChart>
      <c:catAx>
        <c:axId val="295933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5080"/>
        <c:crosses val="autoZero"/>
        <c:auto val="1"/>
        <c:lblAlgn val="ctr"/>
        <c:lblOffset val="100"/>
        <c:noMultiLvlLbl val="0"/>
      </c:catAx>
      <c:valAx>
        <c:axId val="2959350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35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2024_Coded_label.xlsx]Sheet29!PivotTable39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8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defRPr>
            </a:pPr>
            <a:r>
              <a:rPr lang="en-US" sz="18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effectLst/>
                <a:latin typeface="+mn-lt"/>
                <a:ea typeface="+mn-ea"/>
                <a:cs typeface="+mn-cs"/>
              </a:rPr>
              <a:t>Total Distribution for EMPLOYEES AT HORTICULTURE THAT APPLIED FOR DOCTORATE/PHD AND THEIR EXPECTED TIME TO 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8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effectLst/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Sheet29!$B$3:$B$4</c:f>
              <c:strCache>
                <c:ptCount val="1"/>
                <c:pt idx="0">
                  <c:v>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Sheet29!$A$5:$A$6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Sheet29!$B$5:$B$6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40-478A-B910-0A2754AEAD2E}"/>
            </c:ext>
          </c:extLst>
        </c:ser>
        <c:ser>
          <c:idx val="1"/>
          <c:order val="1"/>
          <c:tx>
            <c:strRef>
              <c:f>Sheet29!$C$3:$C$4</c:f>
              <c:strCache>
                <c:ptCount val="1"/>
                <c:pt idx="0">
                  <c:v>6. 2026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Sheet29!$A$5:$A$6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Sheet29!$C$5:$C$6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340-478A-B910-0A2754AEAD2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39784"/>
        <c:axId val="295928024"/>
      </c:barChart>
      <c:catAx>
        <c:axId val="295939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28024"/>
        <c:crosses val="autoZero"/>
        <c:auto val="1"/>
        <c:lblAlgn val="ctr"/>
        <c:lblOffset val="100"/>
        <c:noMultiLvlLbl val="0"/>
      </c:catAx>
      <c:valAx>
        <c:axId val="2959280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3978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2024_Coded.xlsx]Sheet19!PivotTable36</c:name>
    <c:fmtId val="-1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 dirty="0">
                <a:effectLst/>
              </a:rPr>
              <a:t>Distribution of employment status for permanent employees of chemistry </a:t>
            </a:r>
            <a:endParaRPr lang="en-US" dirty="0">
              <a:effectLst/>
            </a:endParaRPr>
          </a:p>
        </c:rich>
      </c:tx>
      <c:layout>
        <c:manualLayout>
          <c:xMode val="edge"/>
          <c:yMode val="edge"/>
          <c:x val="0.10103459542079621"/>
          <c:y val="6.74766450818009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234752761236338E-2"/>
              <c:y val="3.2639734687788087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234752761236338E-2"/>
              <c:y val="3.2639734687788087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9234752761236338E-2"/>
              <c:y val="3.2639734687788087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Sheet19!$B$3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4A5-4A56-AB48-00DC1094715E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4A5-4A56-AB48-00DC1094715E}"/>
              </c:ext>
            </c:extLst>
          </c:dPt>
          <c:dPt>
            <c:idx val="2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4A5-4A56-AB48-00DC1094715E}"/>
              </c:ext>
            </c:extLst>
          </c:dPt>
          <c:dPt>
            <c:idx val="3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4A5-4A56-AB48-00DC1094715E}"/>
              </c:ext>
            </c:extLst>
          </c:dPt>
          <c:dPt>
            <c:idx val="4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54A5-4A56-AB48-00DC1094715E}"/>
              </c:ext>
            </c:extLst>
          </c:dPt>
          <c:dLbls>
            <c:dLbl>
              <c:idx val="0"/>
              <c:layout>
                <c:manualLayout>
                  <c:x val="8.9234752761236338E-2"/>
                  <c:y val="3.2639734687788087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54A5-4A56-AB48-00DC1094715E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54A5-4A56-AB48-00DC1094715E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54A5-4A56-AB48-00DC1094715E}"/>
                </c:ext>
              </c:extLst>
            </c:dLbl>
            <c:dLbl>
              <c:idx val="3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54A5-4A56-AB48-00DC1094715E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54A5-4A56-AB48-00DC1094715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70AD4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Sheet19!$A$4:$A$9</c:f>
              <c:strCache>
                <c:ptCount val="5"/>
                <c:pt idx="0">
                  <c:v>2. Junior Lecturer</c:v>
                </c:pt>
                <c:pt idx="1">
                  <c:v>3. Lecturer</c:v>
                </c:pt>
                <c:pt idx="2">
                  <c:v>6. Professor</c:v>
                </c:pt>
                <c:pt idx="3">
                  <c:v>7. Senior Lecturer</c:v>
                </c:pt>
                <c:pt idx="4">
                  <c:v>8. Technician</c:v>
                </c:pt>
              </c:strCache>
            </c:strRef>
          </c:cat>
          <c:val>
            <c:numRef>
              <c:f>Sheet19!$B$4:$B$9</c:f>
              <c:numCache>
                <c:formatCode>General</c:formatCode>
                <c:ptCount val="5"/>
                <c:pt idx="0">
                  <c:v>1</c:v>
                </c:pt>
                <c:pt idx="1">
                  <c:v>2</c:v>
                </c:pt>
                <c:pt idx="2">
                  <c:v>2</c:v>
                </c:pt>
                <c:pt idx="3">
                  <c:v>5</c:v>
                </c:pt>
                <c:pt idx="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54A5-4A56-AB48-00DC1094715E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81510394543476927"/>
          <c:y val="3.6844532012927075E-2"/>
          <c:w val="0.18489601843247855"/>
          <c:h val="0.2916819993460413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2024_Coded_label.xlsx]Sheet30!PivotTable41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EMPLOYMENT TYPE FOR MARITIME 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2743028334350739"/>
              <c:y val="4.8602654546874006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2743028334350739"/>
              <c:y val="4.8602654546874006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2743028334350739"/>
              <c:y val="4.8602654546874006E-2"/>
            </c:manualLayout>
          </c:layout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Sheet30!$B$3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0CC-41B0-8EF4-5AA83599B3E4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0CC-41B0-8EF4-5AA83599B3E4}"/>
              </c:ext>
            </c:extLst>
          </c:dPt>
          <c:dLbls>
            <c:dLbl>
              <c:idx val="0"/>
              <c:layout>
                <c:manualLayout>
                  <c:x val="0.14141729304153358"/>
                  <c:y val="-2.353331157754533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0CC-41B0-8EF4-5AA83599B3E4}"/>
                </c:ext>
              </c:extLst>
            </c:dLbl>
            <c:dLbl>
              <c:idx val="1"/>
              <c:layout>
                <c:manualLayout>
                  <c:x val="-0.12743028334350739"/>
                  <c:y val="4.860265454687400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0CC-41B0-8EF4-5AA83599B3E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70AD4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Sheet30!$A$4:$A$6</c:f>
              <c:strCache>
                <c:ptCount val="2"/>
                <c:pt idx="0">
                  <c:v>3. Lecturer</c:v>
                </c:pt>
                <c:pt idx="1">
                  <c:v>7. Senior Lecturer</c:v>
                </c:pt>
              </c:strCache>
            </c:strRef>
          </c:cat>
          <c:val>
            <c:numRef>
              <c:f>Sheet30!$B$4:$B$6</c:f>
              <c:numCache>
                <c:formatCode>General</c:formatCode>
                <c:ptCount val="2"/>
                <c:pt idx="0">
                  <c:v>10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0CC-41B0-8EF4-5AA83599B3E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2024_Coded_label.xlsx]Sheet32!PivotTable45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Distribution of Contract and Permanent Employees for Maritime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302315108311736E-2"/>
              <c:y val="-2.941176470588241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901044968507049E-2"/>
              <c:y val="-0.10457516339869281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302315108311736E-2"/>
              <c:y val="-2.941176470588241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901044968507049E-2"/>
              <c:y val="-0.10457516339869281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302315108311736E-2"/>
              <c:y val="-2.941176470588241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901044968507049E-2"/>
              <c:y val="-0.10457516339869281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Sheet32!$B$3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30B-48F7-87EC-0E4403BCDBB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30B-48F7-87EC-0E4403BCDBBF}"/>
              </c:ext>
            </c:extLst>
          </c:dPt>
          <c:dLbls>
            <c:dLbl>
              <c:idx val="0"/>
              <c:layout>
                <c:manualLayout>
                  <c:x val="6.302315108311736E-2"/>
                  <c:y val="-2.941176470588241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30B-48F7-87EC-0E4403BCDBBF}"/>
                </c:ext>
              </c:extLst>
            </c:dLbl>
            <c:dLbl>
              <c:idx val="1"/>
              <c:layout>
                <c:manualLayout>
                  <c:x val="-7.0901044968507049E-2"/>
                  <c:y val="-0.10457516339869281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730B-48F7-87EC-0E4403BCDBB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Sheet32!$A$4:$A$6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Sheet32!$B$4:$B$6</c:f>
              <c:numCache>
                <c:formatCode>General</c:formatCode>
                <c:ptCount val="2"/>
                <c:pt idx="0">
                  <c:v>4</c:v>
                </c:pt>
                <c:pt idx="1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30B-48F7-87EC-0E4403BCDBB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2024_Coded_label.xlsx]Sheet34!PivotTable50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Highest Qualification for Maritime Staff</a:t>
            </a:r>
          </a:p>
        </c:rich>
      </c:tx>
      <c:layout>
        <c:manualLayout>
          <c:xMode val="edge"/>
          <c:yMode val="edge"/>
          <c:x val="0.15752892080980405"/>
          <c:y val="9.302489453011347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55366330860532"/>
              <c:y val="4.499437038940561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644066754281471"/>
              <c:y val="-4.499437038940572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55366330860532"/>
              <c:y val="4.499437038940561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644066754281471"/>
              <c:y val="-4.499437038940572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55366330860532"/>
              <c:y val="4.499437038940561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644066754281471"/>
              <c:y val="-4.4994370389405722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28454815359771141"/>
          <c:y val="0.28627048159092533"/>
          <c:w val="0.38028236983621194"/>
          <c:h val="0.63095215882044364"/>
        </c:manualLayout>
      </c:layout>
      <c:pieChart>
        <c:varyColors val="1"/>
        <c:ser>
          <c:idx val="0"/>
          <c:order val="0"/>
          <c:tx>
            <c:strRef>
              <c:f>Sheet34!$B$3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E4C8-4037-8F42-9CE70E35DE2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E4C8-4037-8F42-9CE70E35DE2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E4C8-4037-8F42-9CE70E35DE2D}"/>
              </c:ext>
            </c:extLst>
          </c:dPt>
          <c:dLbls>
            <c:dLbl>
              <c:idx val="0"/>
              <c:layout>
                <c:manualLayout>
                  <c:x val="0.12655366330860532"/>
                  <c:y val="4.499437038940561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E4C8-4037-8F42-9CE70E35DE2D}"/>
                </c:ext>
              </c:extLst>
            </c:dLbl>
            <c:dLbl>
              <c:idx val="1"/>
              <c:layout>
                <c:manualLayout>
                  <c:x val="0.14644066754281471"/>
                  <c:y val="-4.499437038940572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E4C8-4037-8F42-9CE70E35DE2D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E4C8-4037-8F42-9CE70E35DE2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Sheet34!$A$4:$A$7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Sheet34!$B$4:$B$7</c:f>
              <c:numCache>
                <c:formatCode>General</c:formatCode>
                <c:ptCount val="3"/>
                <c:pt idx="0">
                  <c:v>1</c:v>
                </c:pt>
                <c:pt idx="1">
                  <c:v>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E4C8-4037-8F42-9CE70E35DE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2024_Coded_label.xlsx]Sheet31!PivotTable43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EMPLOYMENT STATUS FOR CONTRACT ND PERMANENT EMPLOYEES FOR MARITIME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Sheet31!$B$3:$B$4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Sheet31!$A$5:$A$7</c:f>
              <c:strCache>
                <c:ptCount val="2"/>
                <c:pt idx="0">
                  <c:v>3. Lecturer</c:v>
                </c:pt>
                <c:pt idx="1">
                  <c:v>7. Senior Lecturer</c:v>
                </c:pt>
              </c:strCache>
            </c:strRef>
          </c:cat>
          <c:val>
            <c:numRef>
              <c:f>Sheet31!$B$5:$B$7</c:f>
              <c:numCache>
                <c:formatCode>General</c:formatCode>
                <c:ptCount val="2"/>
                <c:pt idx="0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562-444D-B00E-ABABBE6E64E8}"/>
            </c:ext>
          </c:extLst>
        </c:ser>
        <c:ser>
          <c:idx val="1"/>
          <c:order val="1"/>
          <c:tx>
            <c:strRef>
              <c:f>Sheet31!$C$3:$C$4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Sheet31!$A$5:$A$7</c:f>
              <c:strCache>
                <c:ptCount val="2"/>
                <c:pt idx="0">
                  <c:v>3. Lecturer</c:v>
                </c:pt>
                <c:pt idx="1">
                  <c:v>7. Senior Lecturer</c:v>
                </c:pt>
              </c:strCache>
            </c:strRef>
          </c:cat>
          <c:val>
            <c:numRef>
              <c:f>Sheet31!$C$5:$C$7</c:f>
              <c:numCache>
                <c:formatCode>General</c:formatCode>
                <c:ptCount val="2"/>
                <c:pt idx="0">
                  <c:v>6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562-444D-B00E-ABABBE6E64E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40960"/>
        <c:axId val="295940568"/>
      </c:barChart>
      <c:catAx>
        <c:axId val="2959409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40568"/>
        <c:crosses val="autoZero"/>
        <c:auto val="1"/>
        <c:lblAlgn val="ctr"/>
        <c:lblOffset val="100"/>
        <c:noMultiLvlLbl val="0"/>
      </c:catAx>
      <c:valAx>
        <c:axId val="295940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4096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2024_Coded_label.xlsx]Sheet33!PivotTable48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Permanent and Contract Employees and Highest Qualifications for Maritime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Sheet33!$B$3:$B$4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Sheet33!$B$5:$B$8</c:f>
              <c:numCache>
                <c:formatCode>General</c:formatCode>
                <c:ptCount val="3"/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E0E-461C-B4EE-5A9404256120}"/>
            </c:ext>
          </c:extLst>
        </c:ser>
        <c:ser>
          <c:idx val="1"/>
          <c:order val="1"/>
          <c:tx>
            <c:strRef>
              <c:f>Sheet33!$C$3:$C$4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Sheet33!$C$5:$C$8</c:f>
              <c:numCache>
                <c:formatCode>General</c:formatCode>
                <c:ptCount val="3"/>
                <c:pt idx="0">
                  <c:v>1</c:v>
                </c:pt>
                <c:pt idx="1">
                  <c:v>5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E0E-461C-B4EE-5A940425612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5942528"/>
        <c:axId val="380462360"/>
      </c:barChart>
      <c:catAx>
        <c:axId val="2959425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2360"/>
        <c:crosses val="autoZero"/>
        <c:auto val="1"/>
        <c:lblAlgn val="ctr"/>
        <c:lblOffset val="100"/>
        <c:noMultiLvlLbl val="0"/>
      </c:catAx>
      <c:valAx>
        <c:axId val="380462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59425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2024_Coded_label.xlsx]Sheet35!PivotTable52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Employment Status and Highest Qualification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Sheet35!$B$3:$B$4</c:f>
              <c:strCache>
                <c:ptCount val="1"/>
                <c:pt idx="0">
                  <c:v>3. Lecturer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Sheet35!$A$5:$A$8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Sheet35!$B$5:$B$8</c:f>
              <c:numCache>
                <c:formatCode>General</c:formatCode>
                <c:ptCount val="3"/>
                <c:pt idx="1">
                  <c:v>8</c:v>
                </c:pt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88-4E84-86A6-32BC86E158D6}"/>
            </c:ext>
          </c:extLst>
        </c:ser>
        <c:ser>
          <c:idx val="1"/>
          <c:order val="1"/>
          <c:tx>
            <c:strRef>
              <c:f>Sheet35!$C$3:$C$4</c:f>
              <c:strCache>
                <c:ptCount val="1"/>
                <c:pt idx="0">
                  <c:v>7. Senior Lecturer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Sheet35!$A$5:$A$8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Sheet35!$C$5:$C$8</c:f>
              <c:numCache>
                <c:formatCode>General</c:formatCode>
                <c:ptCount val="3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088-4E84-86A6-32BC86E158D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66672"/>
        <c:axId val="380467456"/>
      </c:barChart>
      <c:catAx>
        <c:axId val="3804666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7456"/>
        <c:crosses val="autoZero"/>
        <c:auto val="1"/>
        <c:lblAlgn val="ctr"/>
        <c:lblOffset val="100"/>
        <c:noMultiLvlLbl val="0"/>
      </c:catAx>
      <c:valAx>
        <c:axId val="380467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66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2024_Coded_label.xlsx]Sheet36!PivotTable54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and Qualification registered for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Maratime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Sfaff</a:t>
            </a:r>
            <a:endParaRPr lang="en-US" sz="1600" b="1" i="0" u="none" strike="noStrike" kern="1200" cap="all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Sheet36!$B$3:$B$4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Sheet36!$A$5:$A$8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Sheet36!$B$5:$B$8</c:f>
              <c:numCache>
                <c:formatCode>General</c:formatCode>
                <c:ptCount val="3"/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E64-4565-9341-52F7D8D3FC81}"/>
            </c:ext>
          </c:extLst>
        </c:ser>
        <c:ser>
          <c:idx val="1"/>
          <c:order val="1"/>
          <c:tx>
            <c:strRef>
              <c:f>Sheet36!$C$3:$C$4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Sheet36!$A$5:$A$8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Sheet36!$C$5:$C$8</c:f>
              <c:numCache>
                <c:formatCode>General</c:formatCode>
                <c:ptCount val="3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E64-4565-9341-52F7D8D3FC81}"/>
            </c:ext>
          </c:extLst>
        </c:ser>
        <c:ser>
          <c:idx val="2"/>
          <c:order val="2"/>
          <c:tx>
            <c:strRef>
              <c:f>Sheet36!$D$3:$D$4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Sheet36!$A$5:$A$8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Sheet36!$D$5:$D$8</c:f>
              <c:numCache>
                <c:formatCode>General</c:formatCode>
                <c:ptCount val="3"/>
                <c:pt idx="0">
                  <c:v>1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E64-4565-9341-52F7D8D3FC8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64712"/>
        <c:axId val="380465888"/>
      </c:barChart>
      <c:catAx>
        <c:axId val="3804647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5888"/>
        <c:crosses val="autoZero"/>
        <c:auto val="1"/>
        <c:lblAlgn val="ctr"/>
        <c:lblOffset val="100"/>
        <c:noMultiLvlLbl val="0"/>
      </c:catAx>
      <c:valAx>
        <c:axId val="3804658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47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2024_Coded_label.xlsx]Sheet37!PivotTable56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Qualifications registered For and the expected Time to Complete for Maretime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Sheet37!$B$3:$B$4</c:f>
              <c:strCache>
                <c:ptCount val="1"/>
                <c:pt idx="0">
                  <c:v>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Sheet37!$A$5:$A$7</c:f>
              <c:strCache>
                <c:ptCount val="2"/>
                <c:pt idx="0">
                  <c:v>1. Doctorate/ PhD</c:v>
                </c:pt>
                <c:pt idx="1">
                  <c:v>2. Masters</c:v>
                </c:pt>
              </c:strCache>
            </c:strRef>
          </c:cat>
          <c:val>
            <c:numRef>
              <c:f>Sheet37!$B$5:$B$7</c:f>
              <c:numCache>
                <c:formatCode>General</c:formatCode>
                <c:ptCount val="2"/>
                <c:pt idx="0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4CA-45CD-B2CF-EA5A5ED85574}"/>
            </c:ext>
          </c:extLst>
        </c:ser>
        <c:ser>
          <c:idx val="1"/>
          <c:order val="1"/>
          <c:tx>
            <c:strRef>
              <c:f>Sheet37!$C$3:$C$4</c:f>
              <c:strCache>
                <c:ptCount val="1"/>
                <c:pt idx="0">
                  <c:v>7. 2025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Sheet37!$A$5:$A$7</c:f>
              <c:strCache>
                <c:ptCount val="2"/>
                <c:pt idx="0">
                  <c:v>1. Doctorate/ PhD</c:v>
                </c:pt>
                <c:pt idx="1">
                  <c:v>2. Masters</c:v>
                </c:pt>
              </c:strCache>
            </c:strRef>
          </c:cat>
          <c:val>
            <c:numRef>
              <c:f>Sheet37!$C$5:$C$7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4CA-45CD-B2CF-EA5A5ED8557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72944"/>
        <c:axId val="380467848"/>
      </c:barChart>
      <c:catAx>
        <c:axId val="3804729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7848"/>
        <c:crosses val="autoZero"/>
        <c:auto val="1"/>
        <c:lblAlgn val="ctr"/>
        <c:lblOffset val="100"/>
        <c:noMultiLvlLbl val="0"/>
      </c:catAx>
      <c:valAx>
        <c:axId val="3804678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294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2024_Coded_label.xlsx]Sheet38!PivotTable58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</a:t>
            </a:r>
            <a:r>
              <a:rPr lang="en-US" dirty="0" err="1"/>
              <a:t>Distibution</a:t>
            </a:r>
            <a:r>
              <a:rPr lang="en-US" dirty="0"/>
              <a:t> of Appointment Type for the Sport Employees</a:t>
            </a:r>
          </a:p>
        </c:rich>
      </c:tx>
      <c:layout>
        <c:manualLayout>
          <c:xMode val="edge"/>
          <c:yMode val="edge"/>
          <c:x val="0.13247092869774782"/>
          <c:y val="2.7495625170936882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7763713080168657E-2"/>
              <c:y val="2.764976958525345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257383966244744E-2"/>
              <c:y val="3.99385560675883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488751333912844E-2"/>
              <c:y val="-9.255244334806642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7763713080168657E-2"/>
              <c:y val="2.764976958525345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488751333912844E-2"/>
              <c:y val="-9.255244334806642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257383966244744E-2"/>
              <c:y val="3.99385560675883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7763713080168657E-2"/>
              <c:y val="2.764976958525345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488751333912844E-2"/>
              <c:y val="-9.255244334806642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4.7257383966244744E-2"/>
              <c:y val="3.99385560675883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Sheet38!$B$3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714-4244-B889-8EFD5B2CB91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714-4244-B889-8EFD5B2CB91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714-4244-B889-8EFD5B2CB91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714-4244-B889-8EFD5B2CB912}"/>
              </c:ext>
            </c:extLst>
          </c:dPt>
          <c:dLbls>
            <c:dLbl>
              <c:idx val="0"/>
              <c:layout>
                <c:manualLayout>
                  <c:x val="8.7763713080168657E-2"/>
                  <c:y val="2.764976958525345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714-4244-B889-8EFD5B2CB912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714-4244-B889-8EFD5B2CB912}"/>
                </c:ext>
              </c:extLst>
            </c:dLbl>
            <c:dLbl>
              <c:idx val="2"/>
              <c:layout>
                <c:manualLayout>
                  <c:x val="-9.488751333912844E-2"/>
                  <c:y val="-9.255244334806642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714-4244-B889-8EFD5B2CB912}"/>
                </c:ext>
              </c:extLst>
            </c:dLbl>
            <c:dLbl>
              <c:idx val="3"/>
              <c:layout>
                <c:manualLayout>
                  <c:x val="-4.7257383966244744E-2"/>
                  <c:y val="3.9938556067588324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4714-4244-B889-8EFD5B2CB912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Sheet38!$A$4:$A$8</c:f>
              <c:strCache>
                <c:ptCount val="4"/>
                <c:pt idx="0">
                  <c:v>11. HOD/ Senior Lecturer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7. Senior Lecturer</c:v>
                </c:pt>
              </c:strCache>
            </c:strRef>
          </c:cat>
          <c:val>
            <c:numRef>
              <c:f>Sheet38!$B$4:$B$8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714-4244-B889-8EFD5B2CB912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2024_Coded_label.xlsx]Sheet39!PivotTable60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Appontment Type for Contract and Permanent Employees for Sport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Sheet39!$B$3:$B$4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Sheet39!$A$5:$A$9</c:f>
              <c:strCache>
                <c:ptCount val="4"/>
                <c:pt idx="0">
                  <c:v>11. HOD/ Senior Lecturer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7. Senior Lecturer</c:v>
                </c:pt>
              </c:strCache>
            </c:strRef>
          </c:cat>
          <c:val>
            <c:numRef>
              <c:f>Sheet39!$B$5:$B$9</c:f>
              <c:numCache>
                <c:formatCode>General</c:formatCode>
                <c:ptCount val="4"/>
                <c:pt idx="0">
                  <c:v>1</c:v>
                </c:pt>
                <c:pt idx="1">
                  <c:v>1</c:v>
                </c:pt>
                <c:pt idx="2">
                  <c:v>4</c:v>
                </c:pt>
                <c:pt idx="3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D2B-4DDE-9314-AD8E9E09117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70200"/>
        <c:axId val="380465104"/>
      </c:barChart>
      <c:catAx>
        <c:axId val="3804702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5104"/>
        <c:crosses val="autoZero"/>
        <c:auto val="1"/>
        <c:lblAlgn val="ctr"/>
        <c:lblOffset val="100"/>
        <c:noMultiLvlLbl val="0"/>
      </c:catAx>
      <c:valAx>
        <c:axId val="3804651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02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Distribution Of Permanent or Contract Staff for Chemistry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9285728234865677E-2"/>
              <c:y val="-0.17732310315430519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9285728234865677E-2"/>
              <c:y val="-0.17732310315430519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9285728234865677E-2"/>
              <c:y val="-0.17732310315430519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AB72-4370-960D-D2E860F6B08E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AB72-4370-960D-D2E860F6B08E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AB72-4370-960D-D2E860F6B08E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AB72-4370-960D-D2E860F6B08E}"/>
                </c:ext>
              </c:extLst>
            </c:dLbl>
            <c:dLbl>
              <c:idx val="1"/>
              <c:layout>
                <c:manualLayout>
                  <c:x val="-8.9285728234865677E-2"/>
                  <c:y val="-0.17732310315430519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AB72-4370-960D-D2E860F6B08E}"/>
                </c:ext>
              </c:extLst>
            </c:dLbl>
            <c:dLbl>
              <c:idx val="2"/>
              <c:delete val="1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AB72-4370-960D-D2E860F6B08E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Lit>
              <c:ptCount val="3"/>
              <c:pt idx="0">
                <c:v>1. Contract</c:v>
              </c:pt>
              <c:pt idx="1">
                <c:v>2. Permanent</c:v>
              </c:pt>
              <c:pt idx="2">
                <c:v>(blank)</c:v>
              </c:pt>
            </c:strLit>
          </c:cat>
          <c:val>
            <c:numLit>
              <c:formatCode>General</c:formatCode>
              <c:ptCount val="3"/>
              <c:pt idx="0">
                <c:v>6</c:v>
              </c:pt>
              <c:pt idx="1">
                <c:v>12</c:v>
              </c:pt>
              <c:pt idx="2">
                <c:v>0</c:v>
              </c:pt>
            </c:numLit>
          </c:val>
          <c:extLst>
            <c:ext xmlns:c16="http://schemas.microsoft.com/office/drawing/2014/chart" uri="{C3380CC4-5D6E-409C-BE32-E72D297353CC}">
              <c16:uniqueId val="{00000006-AB72-4370-960D-D2E860F6B08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egendEntry>
        <c:idx val="2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2024_Coded_label.xlsx]Sheet40!PivotTable62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distribution of highest qualification for sport employees 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Sheet40!$B$3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CB0-492F-8029-B5446F29BC0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CB0-492F-8029-B5446F29BC0F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5CB0-492F-8029-B5446F29BC0F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5CB0-492F-8029-B5446F29BC0F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Sheet40!$A$4:$A$6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Sheet40!$B$4:$B$6</c:f>
              <c:numCache>
                <c:formatCode>General</c:formatCode>
                <c:ptCount val="2"/>
                <c:pt idx="0">
                  <c:v>5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CB0-492F-8029-B5446F29BC0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2024_Coded_label.xlsx]Sheet41!PivotTable64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Status for Sport Employees and Highest Qualification </a:t>
            </a:r>
          </a:p>
        </c:rich>
      </c:tx>
      <c:layout>
        <c:manualLayout>
          <c:xMode val="edge"/>
          <c:yMode val="edge"/>
          <c:x val="0.14319921306727584"/>
          <c:y val="1.47650578677329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Sheet41!$B$3:$B$4</c:f>
              <c:strCache>
                <c:ptCount val="1"/>
                <c:pt idx="0">
                  <c:v>11. HOD/ Senior Lecturer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Sheet41!$A$5:$A$7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Sheet41!$B$5:$B$7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D23-4542-9126-AEAF5A1C5084}"/>
            </c:ext>
          </c:extLst>
        </c:ser>
        <c:ser>
          <c:idx val="1"/>
          <c:order val="1"/>
          <c:tx>
            <c:strRef>
              <c:f>Sheet41!$C$3:$C$4</c:f>
              <c:strCache>
                <c:ptCount val="1"/>
                <c:pt idx="0">
                  <c:v>13. Associated Professor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Sheet41!$A$5:$A$7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Sheet41!$C$5:$C$7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D23-4542-9126-AEAF5A1C5084}"/>
            </c:ext>
          </c:extLst>
        </c:ser>
        <c:ser>
          <c:idx val="2"/>
          <c:order val="2"/>
          <c:tx>
            <c:strRef>
              <c:f>Sheet41!$D$3:$D$4</c:f>
              <c:strCache>
                <c:ptCount val="1"/>
                <c:pt idx="0">
                  <c:v>3. Lecturer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Sheet41!$A$5:$A$7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Sheet41!$D$5:$D$7</c:f>
              <c:numCache>
                <c:formatCode>General</c:formatCode>
                <c:ptCount val="2"/>
                <c:pt idx="0">
                  <c:v>2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D23-4542-9126-AEAF5A1C5084}"/>
            </c:ext>
          </c:extLst>
        </c:ser>
        <c:ser>
          <c:idx val="3"/>
          <c:order val="3"/>
          <c:tx>
            <c:strRef>
              <c:f>Sheet41!$E$3:$E$4</c:f>
              <c:strCache>
                <c:ptCount val="1"/>
                <c:pt idx="0">
                  <c:v>7. Senior Lecturer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Sheet41!$A$5:$A$7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Sheet41!$E$5:$E$7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DD23-4542-9126-AEAF5A1C508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63536"/>
        <c:axId val="380461184"/>
      </c:barChart>
      <c:catAx>
        <c:axId val="3804635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1184"/>
        <c:crosses val="autoZero"/>
        <c:auto val="1"/>
        <c:lblAlgn val="ctr"/>
        <c:lblOffset val="100"/>
        <c:noMultiLvlLbl val="0"/>
      </c:catAx>
      <c:valAx>
        <c:axId val="3804611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35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2024_Coded_label.xlsx]Sheet42!PivotTable66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and Qualification Applied For and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teh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Expected Date to Complete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Sheet42!$B$3:$B$5</c:f>
              <c:strCache>
                <c:ptCount val="1"/>
                <c:pt idx="0">
                  <c:v>1. Doctorate/ PhD - 1.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Sheet42!$A$6:$A$7</c:f>
              <c:strCache>
                <c:ptCount val="1"/>
                <c:pt idx="0">
                  <c:v>2. Masters</c:v>
                </c:pt>
              </c:strCache>
            </c:strRef>
          </c:cat>
          <c:val>
            <c:numRef>
              <c:f>Sheet42!$B$6:$B$7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6E0-4165-88EE-4732165CBD8B}"/>
            </c:ext>
          </c:extLst>
        </c:ser>
        <c:ser>
          <c:idx val="1"/>
          <c:order val="1"/>
          <c:tx>
            <c:strRef>
              <c:f>Sheet42!$C$3:$C$5</c:f>
              <c:strCache>
                <c:ptCount val="1"/>
                <c:pt idx="0">
                  <c:v>1. Doctorate/ PhD - 2. 2027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Sheet42!$A$6:$A$7</c:f>
              <c:strCache>
                <c:ptCount val="1"/>
                <c:pt idx="0">
                  <c:v>2. Masters</c:v>
                </c:pt>
              </c:strCache>
            </c:strRef>
          </c:cat>
          <c:val>
            <c:numRef>
              <c:f>Sheet42!$C$6:$C$7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6E0-4165-88EE-4732165CBD8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61968"/>
        <c:axId val="380472160"/>
      </c:barChart>
      <c:catAx>
        <c:axId val="380461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2160"/>
        <c:crosses val="autoZero"/>
        <c:auto val="1"/>
        <c:lblAlgn val="ctr"/>
        <c:lblOffset val="100"/>
        <c:noMultiLvlLbl val="0"/>
      </c:catAx>
      <c:valAx>
        <c:axId val="3804721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19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2024_Coded_label.xlsx]Sheet43!PivotTable68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TYPE FOR PERMANENT OR CONTRACT STATISTICS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Sheet43!$B$3:$B$4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Sheet43!$A$5:$A$6</c:f>
              <c:strCache>
                <c:ptCount val="1"/>
                <c:pt idx="0">
                  <c:v>3. Lecturer</c:v>
                </c:pt>
              </c:strCache>
            </c:strRef>
          </c:cat>
          <c:val>
            <c:numRef>
              <c:f>Sheet43!$B$5:$B$6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688E-4F23-9B20-D8C877B48C4F}"/>
            </c:ext>
          </c:extLst>
        </c:ser>
        <c:ser>
          <c:idx val="1"/>
          <c:order val="1"/>
          <c:tx>
            <c:strRef>
              <c:f>Sheet43!$C$3:$C$4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Sheet43!$A$5:$A$6</c:f>
              <c:strCache>
                <c:ptCount val="1"/>
                <c:pt idx="0">
                  <c:v>3. Lecturer</c:v>
                </c:pt>
              </c:strCache>
            </c:strRef>
          </c:cat>
          <c:val>
            <c:numRef>
              <c:f>Sheet43!$C$5:$C$6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688E-4F23-9B20-D8C877B48C4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64320"/>
        <c:axId val="380465496"/>
      </c:barChart>
      <c:catAx>
        <c:axId val="3804643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5496"/>
        <c:crosses val="autoZero"/>
        <c:auto val="1"/>
        <c:lblAlgn val="ctr"/>
        <c:lblOffset val="100"/>
        <c:noMultiLvlLbl val="0"/>
      </c:catAx>
      <c:valAx>
        <c:axId val="380465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643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2024_Coded_label.xlsx]Sheet44!PivotTable70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</a:t>
            </a:r>
            <a:r>
              <a:rPr lang="en-US" baseline="0"/>
              <a:t> DISTRIBUTION OF HIGHEST QUALIFICATION FOR STATS EMPLOYEES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0126852776422"/>
              <c:y val="5.4821332713381556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859160815516423E-2"/>
              <c:y val="-4.307390427479983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0126852776422"/>
              <c:y val="5.4821332713381556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859160815516423E-2"/>
              <c:y val="-4.307390427479983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0126852776422"/>
              <c:y val="5.4821332713381556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7.0859160815516423E-2"/>
              <c:y val="-4.3073904274799832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Sheet44!$B$3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066-49A7-A6D2-AA255AD97009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066-49A7-A6D2-AA255AD97009}"/>
              </c:ext>
            </c:extLst>
          </c:dPt>
          <c:dLbls>
            <c:dLbl>
              <c:idx val="0"/>
              <c:layout>
                <c:manualLayout>
                  <c:x val="0.1110126852776422"/>
                  <c:y val="5.4821332713381556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066-49A7-A6D2-AA255AD97009}"/>
                </c:ext>
              </c:extLst>
            </c:dLbl>
            <c:dLbl>
              <c:idx val="1"/>
              <c:layout>
                <c:manualLayout>
                  <c:x val="-7.0859160815516423E-2"/>
                  <c:y val="-4.3073904274799832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066-49A7-A6D2-AA255AD97009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Sheet44!$A$4:$A$6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Sheet44!$B$4:$B$6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066-49A7-A6D2-AA255AD9700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2024_Coded_label.xlsx]Sheet45!PivotTable73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FOR PERMANENT OR CONTRACT EMPLOYEES AND THEIR HIGHEST QUALIFICATION FOR STAT STAFF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Sheet45!$B$3:$B$4</c:f>
              <c:strCache>
                <c:ptCount val="1"/>
                <c:pt idx="0">
                  <c:v>1. Doctorate 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Sheet45!$A$5:$A$7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Sheet45!$B$5:$B$7</c:f>
              <c:numCache>
                <c:formatCode>General</c:formatCode>
                <c:ptCount val="2"/>
                <c:pt idx="0">
                  <c:v>1</c:v>
                </c:pt>
                <c:pt idx="1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23-4FB2-9998-EA0A1DC3B0EB}"/>
            </c:ext>
          </c:extLst>
        </c:ser>
        <c:ser>
          <c:idx val="1"/>
          <c:order val="1"/>
          <c:tx>
            <c:strRef>
              <c:f>Sheet45!$C$3:$C$4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Sheet45!$A$5:$A$7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Sheet45!$C$5:$C$7</c:f>
              <c:numCache>
                <c:formatCode>General</c:formatCode>
                <c:ptCount val="2"/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23-4FB2-9998-EA0A1DC3B0E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74512"/>
        <c:axId val="380475296"/>
      </c:barChart>
      <c:catAx>
        <c:axId val="380474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5296"/>
        <c:crosses val="autoZero"/>
        <c:auto val="1"/>
        <c:lblAlgn val="ctr"/>
        <c:lblOffset val="100"/>
        <c:noMultiLvlLbl val="0"/>
      </c:catAx>
      <c:valAx>
        <c:axId val="3804752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45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2024_Coded_label.xlsx]Sheet46!PivotTable75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QAULIFICATIONS APPLIED FOR NAD THE EXPECTED TIME TO COMPLETE WITH THE HIGHEST QUALIFICATION FOR STATS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Sheet46!$B$3:$B$5</c:f>
              <c:strCache>
                <c:ptCount val="1"/>
                <c:pt idx="0">
                  <c:v>3. Not Applicable - 3. None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Sheet46!$A$6:$A$8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Sheet46!$B$6:$B$8</c:f>
              <c:numCache>
                <c:formatCode>General</c:formatCode>
                <c:ptCount val="2"/>
                <c:pt idx="0">
                  <c:v>4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9B-47FE-BB22-E11A5F958E28}"/>
            </c:ext>
          </c:extLst>
        </c:ser>
        <c:ser>
          <c:idx val="1"/>
          <c:order val="1"/>
          <c:tx>
            <c:strRef>
              <c:f>Sheet46!$D$3:$D$5</c:f>
              <c:strCache>
                <c:ptCount val="1"/>
                <c:pt idx="0">
                  <c:v>6. 2026 - 1. Doctorate/ PhD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Sheet46!$A$6:$A$8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Sheet46!$D$6:$D$8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49B-47FE-BB22-E11A5F958E2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0476864"/>
        <c:axId val="380475688"/>
      </c:barChart>
      <c:catAx>
        <c:axId val="3804768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5688"/>
        <c:crosses val="autoZero"/>
        <c:auto val="1"/>
        <c:lblAlgn val="ctr"/>
        <c:lblOffset val="100"/>
        <c:noMultiLvlLbl val="0"/>
      </c:catAx>
      <c:valAx>
        <c:axId val="380475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0476864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2024_Coded_label.xlsx]Sheet47!PivotTable77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ToTAL</a:t>
            </a:r>
            <a:r>
              <a:rPr lang="en-US" baseline="0" dirty="0"/>
              <a:t> DISTRIBUTION FOR APPOINTMENT TYPE FOR THE PHYSICS EMPLOYEES</a:t>
            </a:r>
            <a:endParaRPr lang="en-US" dirty="0"/>
          </a:p>
        </c:rich>
      </c:tx>
      <c:layout>
        <c:manualLayout>
          <c:xMode val="edge"/>
          <c:yMode val="edge"/>
          <c:x val="0.142272490472061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4077134986225897E-2"/>
              <c:y val="0.10647734380109017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4481175390266297E-2"/>
              <c:y val="-6.625256947623393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8549127640036731"/>
              <c:y val="-7.098489586739351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932966023875112E-2"/>
              <c:y val="-0.1325051389524678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0752984389348025"/>
              <c:y val="-4.732326391159567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8549127640036731"/>
              <c:y val="-7.098489586739351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4481175390266297E-2"/>
              <c:y val="-6.625256947623393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4077134986225897E-2"/>
              <c:y val="0.10647734380109017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0752984389348025"/>
              <c:y val="-4.732326391159567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932966023875112E-2"/>
              <c:y val="-0.1325051389524678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8549127640036731"/>
              <c:y val="-7.098489586739351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8.4481175390266297E-2"/>
              <c:y val="-6.625256947623393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4.4077134986225897E-2"/>
              <c:y val="0.10647734380109017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0752984389348025"/>
              <c:y val="-4.732326391159567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6932966023875112E-2"/>
              <c:y val="-0.1325051389524678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Sheet47!$B$3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5EC-4225-8EEA-8B5CB950E5A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5EC-4225-8EEA-8B5CB950E5A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C5EC-4225-8EEA-8B5CB950E5A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C5EC-4225-8EEA-8B5CB950E5A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C5EC-4225-8EEA-8B5CB950E5A4}"/>
              </c:ext>
            </c:extLst>
          </c:dPt>
          <c:dLbls>
            <c:dLbl>
              <c:idx val="0"/>
              <c:layout>
                <c:manualLayout>
                  <c:x val="0.18549127640036731"/>
                  <c:y val="-7.098489586739351E-3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5EC-4225-8EEA-8B5CB950E5A4}"/>
                </c:ext>
              </c:extLst>
            </c:dLbl>
            <c:dLbl>
              <c:idx val="1"/>
              <c:layout>
                <c:manualLayout>
                  <c:x val="8.4481175390266297E-2"/>
                  <c:y val="-6.625256947623393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5EC-4225-8EEA-8B5CB950E5A4}"/>
                </c:ext>
              </c:extLst>
            </c:dLbl>
            <c:dLbl>
              <c:idx val="2"/>
              <c:layout>
                <c:manualLayout>
                  <c:x val="4.4077134986225897E-2"/>
                  <c:y val="0.10647734380109017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C5EC-4225-8EEA-8B5CB950E5A4}"/>
                </c:ext>
              </c:extLst>
            </c:dLbl>
            <c:dLbl>
              <c:idx val="3"/>
              <c:layout>
                <c:manualLayout>
                  <c:x val="-0.20752984389348025"/>
                  <c:y val="-4.732326391159567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C5EC-4225-8EEA-8B5CB950E5A4}"/>
                </c:ext>
              </c:extLst>
            </c:dLbl>
            <c:dLbl>
              <c:idx val="4"/>
              <c:layout>
                <c:manualLayout>
                  <c:x val="5.6932966023875112E-2"/>
                  <c:y val="-0.13250513895246788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C5EC-4225-8EEA-8B5CB950E5A4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Sheet47!$A$4:$A$9</c:f>
              <c:strCache>
                <c:ptCount val="5"/>
                <c:pt idx="0">
                  <c:v>12. NGAP</c:v>
                </c:pt>
                <c:pt idx="1">
                  <c:v>13. Associated Professor</c:v>
                </c:pt>
                <c:pt idx="2">
                  <c:v>15. Associate Director</c:v>
                </c:pt>
                <c:pt idx="3">
                  <c:v>3. Lecturer</c:v>
                </c:pt>
                <c:pt idx="4">
                  <c:v>7. Senior Lecturer</c:v>
                </c:pt>
              </c:strCache>
            </c:strRef>
          </c:cat>
          <c:val>
            <c:numRef>
              <c:f>Sheet47!$B$4:$B$9</c:f>
              <c:numCache>
                <c:formatCode>General</c:formatCode>
                <c:ptCount val="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3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5EC-4225-8EEA-8B5CB950E5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4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2024_Coded_label.xlsx]Sheet48!PivotTable80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TYPE AND HIGHEST QUALIFICATION FOR ALL PERMANENT PHYSICS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Sheet48!$B$3:$B$4</c:f>
              <c:strCache>
                <c:ptCount val="1"/>
                <c:pt idx="0">
                  <c:v>12. NGAP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Sheet48!$B$5:$B$7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551-4E91-8363-E74BBF6BA930}"/>
            </c:ext>
          </c:extLst>
        </c:ser>
        <c:ser>
          <c:idx val="1"/>
          <c:order val="1"/>
          <c:tx>
            <c:strRef>
              <c:f>Sheet48!$C$3:$C$4</c:f>
              <c:strCache>
                <c:ptCount val="1"/>
                <c:pt idx="0">
                  <c:v>13. Associated Professor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Sheet48!$C$5:$C$7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551-4E91-8363-E74BBF6BA930}"/>
            </c:ext>
          </c:extLst>
        </c:ser>
        <c:ser>
          <c:idx val="2"/>
          <c:order val="2"/>
          <c:tx>
            <c:strRef>
              <c:f>Sheet48!$D$3:$D$4</c:f>
              <c:strCache>
                <c:ptCount val="1"/>
                <c:pt idx="0">
                  <c:v>15. Associate Director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Sheet48!$D$5:$D$7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551-4E91-8363-E74BBF6BA930}"/>
            </c:ext>
          </c:extLst>
        </c:ser>
        <c:ser>
          <c:idx val="3"/>
          <c:order val="3"/>
          <c:tx>
            <c:strRef>
              <c:f>Sheet48!$E$3:$E$4</c:f>
              <c:strCache>
                <c:ptCount val="1"/>
                <c:pt idx="0">
                  <c:v>3. Lecturer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Sheet48!$E$5:$E$7</c:f>
              <c:numCache>
                <c:formatCode>General</c:formatCode>
                <c:ptCount val="2"/>
                <c:pt idx="0">
                  <c:v>1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551-4E91-8363-E74BBF6BA930}"/>
            </c:ext>
          </c:extLst>
        </c:ser>
        <c:ser>
          <c:idx val="4"/>
          <c:order val="4"/>
          <c:tx>
            <c:strRef>
              <c:f>Sheet48!$F$3:$F$4</c:f>
              <c:strCache>
                <c:ptCount val="1"/>
                <c:pt idx="0">
                  <c:v>7. Senior Lecturer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Sheet48!$A$5:$A$7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Sheet48!$F$5:$F$7</c:f>
              <c:numCache>
                <c:formatCode>General</c:formatCode>
                <c:ptCount val="2"/>
                <c:pt idx="0">
                  <c:v>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551-4E91-8363-E74BBF6BA93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1408"/>
        <c:axId val="291944152"/>
      </c:barChart>
      <c:catAx>
        <c:axId val="29194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4152"/>
        <c:crosses val="autoZero"/>
        <c:auto val="1"/>
        <c:lblAlgn val="ctr"/>
        <c:lblOffset val="100"/>
        <c:noMultiLvlLbl val="0"/>
      </c:catAx>
      <c:valAx>
        <c:axId val="2919441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1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4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2024_Coded_label.xlsx]Sheet49!PivotTable83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QuALIFICATION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and Qualification Registered FOR PHYSICS EMPLOYEES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Sheet49!$B$3:$B$4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Sheet49!$B$5:$B$7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2CB-4A90-8DFD-45BA5A49DA21}"/>
            </c:ext>
          </c:extLst>
        </c:ser>
        <c:ser>
          <c:idx val="1"/>
          <c:order val="1"/>
          <c:tx>
            <c:strRef>
              <c:f>Sheet49!$C$3:$C$4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Sheet49!$A$5:$A$7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Sheet49!$C$5:$C$7</c:f>
              <c:numCache>
                <c:formatCode>General</c:formatCode>
                <c:ptCount val="2"/>
                <c:pt idx="0">
                  <c:v>4</c:v>
                </c:pt>
                <c:pt idx="1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2CB-4A90-8DFD-45BA5A49DA2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9248"/>
        <c:axId val="291943760"/>
      </c:barChart>
      <c:catAx>
        <c:axId val="291949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3760"/>
        <c:crosses val="autoZero"/>
        <c:auto val="1"/>
        <c:lblAlgn val="ctr"/>
        <c:lblOffset val="100"/>
        <c:noMultiLvlLbl val="0"/>
      </c:catAx>
      <c:valAx>
        <c:axId val="291943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924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</a:t>
            </a:r>
            <a:r>
              <a:rPr lang="en-US" baseline="0" dirty="0"/>
              <a:t> distribution of the highest qualification of chemistry staff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F85-4E1C-845B-7E0724A54303}"/>
              </c:ext>
            </c:extLst>
          </c:dPt>
          <c:dPt>
            <c:idx val="1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F85-4E1C-845B-7E0724A54303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8F85-4E1C-845B-7E0724A54303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8F85-4E1C-845B-7E0724A5430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13</c:v>
              </c:pt>
              <c:pt idx="1">
                <c:v>5</c:v>
              </c:pt>
            </c:numLit>
          </c:val>
          <c:extLst>
            <c:ext xmlns:c16="http://schemas.microsoft.com/office/drawing/2014/chart" uri="{C3380CC4-5D6E-409C-BE32-E72D297353CC}">
              <c16:uniqueId val="{00000004-8F85-4E1C-845B-7E0724A54303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5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2024_Coded_label.xlsx]Sheet50!PivotTable85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THE TOTAL DISTRIBUTION OF QUALIFICATION REGISTERED FOR AND THE EXPECTED DATE OF COMPLETION FOR PHYSICS EMPLYEES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Sheet50!$B$3:$B$4</c:f>
              <c:strCache>
                <c:ptCount val="1"/>
                <c:pt idx="0">
                  <c:v>1. 2024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Sheet50!$A$5:$A$6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Sheet50!$B$5:$B$6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04C-4787-9369-B753A5CC0BE0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8072"/>
        <c:axId val="291942192"/>
      </c:barChart>
      <c:catAx>
        <c:axId val="2919480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2192"/>
        <c:crosses val="autoZero"/>
        <c:auto val="1"/>
        <c:lblAlgn val="ctr"/>
        <c:lblOffset val="100"/>
        <c:noMultiLvlLbl val="0"/>
      </c:catAx>
      <c:valAx>
        <c:axId val="291942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807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2024_Coded_label.xlsx]Sheet53!PivotTable2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1" i="0" u="none" strike="noStrike" kern="1200" cap="all" baseline="0">
                <a:solidFill>
                  <a:sysClr val="windowText" lastClr="000000">
                    <a:lumMod val="65000"/>
                    <a:lumOff val="35000"/>
                  </a:sys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 dirty="0">
                <a:effectLst/>
              </a:rPr>
              <a:t>Total Appointment types for Biotechnology and food science employees</a:t>
            </a:r>
            <a:endParaRPr lang="en-US" dirty="0">
              <a:effectLst/>
            </a:endParaRPr>
          </a:p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ysClr val="windowText" lastClr="000000">
                    <a:lumMod val="65000"/>
                    <a:lumOff val="35000"/>
                  </a:sysClr>
                </a:solidFill>
              </a:defRPr>
            </a:pPr>
            <a:endParaRPr lang="en-US" dirty="0"/>
          </a:p>
        </c:rich>
      </c:tx>
      <c:layout>
        <c:manualLayout>
          <c:xMode val="edge"/>
          <c:yMode val="edge"/>
          <c:x val="0.18358646782324309"/>
          <c:y val="1.3535015307593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marL="0" marR="0" indent="0" algn="ctr" defTabSz="914400" rtl="0" eaLnBrk="1" fontAlgn="auto" latinLnBrk="0" hangingPunct="1">
            <a:lnSpc>
              <a:spcPct val="100000"/>
            </a:lnSpc>
            <a:spcBef>
              <a:spcPts val="0"/>
            </a:spcBef>
            <a:spcAft>
              <a:spcPts val="0"/>
            </a:spcAft>
            <a:buClrTx/>
            <a:buSzTx/>
            <a:buFontTx/>
            <a:buNone/>
            <a:tabLst/>
            <a:defRPr sz="1600" b="1" i="0" u="none" strike="noStrike" kern="1200" cap="all" baseline="0">
              <a:solidFill>
                <a:sysClr val="windowText" lastClr="000000">
                  <a:lumMod val="65000"/>
                  <a:lumOff val="35000"/>
                </a:sys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Sheet53!$B$3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15FF-4259-8A7B-18BAD15C193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15FF-4259-8A7B-18BAD15C193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15FF-4259-8A7B-18BAD15C193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15FF-4259-8A7B-18BAD15C1939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15FF-4259-8A7B-18BAD15C1939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15FF-4259-8A7B-18BAD15C1939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15FF-4259-8A7B-18BAD15C1939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15FF-4259-8A7B-18BAD15C1939}"/>
                </c:ext>
              </c:extLst>
            </c:dLbl>
            <c:dLbl>
              <c:idx val="3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15FF-4259-8A7B-18BAD15C1939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15FF-4259-8A7B-18BAD15C1939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Sheet53!$A$4:$A$9</c:f>
              <c:strCache>
                <c:ptCount val="5"/>
                <c:pt idx="0">
                  <c:v>1. Head of Department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6. Professor</c:v>
                </c:pt>
                <c:pt idx="4">
                  <c:v>7. Senior Lecturer</c:v>
                </c:pt>
              </c:strCache>
            </c:strRef>
          </c:cat>
          <c:val>
            <c:numRef>
              <c:f>Sheet53!$B$4:$B$9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4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15FF-4259-8A7B-18BAD15C193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6449611410366791"/>
          <c:y val="0.37440405553838846"/>
          <c:w val="0.20758292310678608"/>
          <c:h val="0.2645996655440233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2024_Coded_label.xlsx]Sheet54!PivotTable4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Permanent or Contract Employees for Biotechnology and Food Science</a:t>
            </a:r>
          </a:p>
        </c:rich>
      </c:tx>
      <c:layout>
        <c:manualLayout>
          <c:xMode val="edge"/>
          <c:yMode val="edge"/>
          <c:x val="0.11113970185804943"/>
          <c:y val="1.751816263162274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1603053435114504E-2"/>
              <c:y val="9.9317194289261328E-3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0152671755725186E-2"/>
              <c:y val="-7.9453755431409243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1603053435114504E-2"/>
              <c:y val="9.9317194289261328E-3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0152671755725186E-2"/>
              <c:y val="-7.9453755431409243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1603053435114504E-2"/>
              <c:y val="9.9317194289261328E-3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0152671755725186E-2"/>
              <c:y val="-7.9453755431409243E-2"/>
            </c:manualLayout>
          </c:layout>
          <c:spPr>
            <a:solidFill>
              <a:schemeClr val="lt1"/>
            </a:solidFill>
            <a:ln>
              <a:solidFill>
                <a:schemeClr val="accent2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6276408071941828"/>
          <c:y val="0.2113481879806062"/>
          <c:w val="0.4901173794956355"/>
          <c:h val="0.74181821122703773"/>
        </c:manualLayout>
      </c:layout>
      <c:pieChart>
        <c:varyColors val="1"/>
        <c:ser>
          <c:idx val="0"/>
          <c:order val="0"/>
          <c:tx>
            <c:strRef>
              <c:f>Sheet54!$B$3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95D-45B0-ABCC-6540FE337C6C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95D-45B0-ABCC-6540FE337C6C}"/>
              </c:ext>
            </c:extLst>
          </c:dPt>
          <c:dLbls>
            <c:dLbl>
              <c:idx val="0"/>
              <c:layout>
                <c:manualLayout>
                  <c:x val="9.1603053435114504E-2"/>
                  <c:y val="9.9317194289261328E-3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95D-45B0-ABCC-6540FE337C6C}"/>
                </c:ext>
              </c:extLst>
            </c:dLbl>
            <c:dLbl>
              <c:idx val="1"/>
              <c:layout>
                <c:manualLayout>
                  <c:x val="-8.0152671755725186E-2"/>
                  <c:y val="-7.9453755431409243E-2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FFC000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795D-45B0-ABCC-6540FE337C6C}"/>
                </c:ext>
              </c:extLst>
            </c:dLbl>
            <c:spPr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Sheet54!$A$4:$A$6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Sheet54!$B$4:$B$6</c:f>
              <c:numCache>
                <c:formatCode>General</c:formatCode>
                <c:ptCount val="2"/>
                <c:pt idx="0">
                  <c:v>2</c:v>
                </c:pt>
                <c:pt idx="1">
                  <c:v>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95D-45B0-ABCC-6540FE337C6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509492921991303"/>
          <c:y val="0.4503242150136243"/>
          <c:w val="0.12121654618992297"/>
          <c:h val="0.2836819595213786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2024_Coded_label.xlsx]Sheet55!PivotTable6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Type for Permanent or Contract Employees for  Biotechnology and Food Science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Sheet55!$B$3:$B$4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Sheet55!$A$5:$A$10</c:f>
              <c:strCache>
                <c:ptCount val="5"/>
                <c:pt idx="0">
                  <c:v>1. Head of Department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6. Professor</c:v>
                </c:pt>
                <c:pt idx="4">
                  <c:v>7. Senior Lecturer</c:v>
                </c:pt>
              </c:strCache>
            </c:strRef>
          </c:cat>
          <c:val>
            <c:numRef>
              <c:f>Sheet55!$B$5:$B$10</c:f>
              <c:numCache>
                <c:formatCode>General</c:formatCode>
                <c:ptCount val="5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DD1-4229-AC84-5B25FE1BBCD8}"/>
            </c:ext>
          </c:extLst>
        </c:ser>
        <c:ser>
          <c:idx val="1"/>
          <c:order val="1"/>
          <c:tx>
            <c:strRef>
              <c:f>Sheet55!$C$3:$C$4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Sheet55!$A$5:$A$10</c:f>
              <c:strCache>
                <c:ptCount val="5"/>
                <c:pt idx="0">
                  <c:v>1. Head of Department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6. Professor</c:v>
                </c:pt>
                <c:pt idx="4">
                  <c:v>7. Senior Lecturer</c:v>
                </c:pt>
              </c:strCache>
            </c:strRef>
          </c:cat>
          <c:val>
            <c:numRef>
              <c:f>Sheet55!$C$5:$C$10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DD1-4229-AC84-5B25FE1BBCD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52776"/>
        <c:axId val="291953168"/>
      </c:barChart>
      <c:catAx>
        <c:axId val="291952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3168"/>
        <c:crosses val="autoZero"/>
        <c:auto val="1"/>
        <c:lblAlgn val="ctr"/>
        <c:lblOffset val="100"/>
        <c:noMultiLvlLbl val="0"/>
      </c:catAx>
      <c:valAx>
        <c:axId val="291953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27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2024_Coded_label.xlsx]Sheet56!PivotTable8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Employment Type and Highest Qualification for Biotechnology and Food Science </a:t>
            </a:r>
          </a:p>
        </c:rich>
      </c:tx>
      <c:layout>
        <c:manualLayout>
          <c:xMode val="edge"/>
          <c:yMode val="edge"/>
          <c:x val="0.16872555476504536"/>
          <c:y val="1.836739353096653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Sheet56!$B$3:$B$4</c:f>
              <c:strCache>
                <c:ptCount val="1"/>
                <c:pt idx="0">
                  <c:v>1. Doctorate / PhD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Sheet56!$A$5:$A$10</c:f>
              <c:strCache>
                <c:ptCount val="5"/>
                <c:pt idx="0">
                  <c:v>1. Head of Department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6. Professor</c:v>
                </c:pt>
                <c:pt idx="4">
                  <c:v>7. Senior Lecturer</c:v>
                </c:pt>
              </c:strCache>
            </c:strRef>
          </c:cat>
          <c:val>
            <c:numRef>
              <c:f>Sheet56!$B$5:$B$10</c:f>
              <c:numCache>
                <c:formatCode>General</c:formatCode>
                <c:ptCount val="5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4</c:v>
                </c:pt>
                <c:pt idx="4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797-4A56-8BF7-1D21A19A4D42}"/>
            </c:ext>
          </c:extLst>
        </c:ser>
        <c:ser>
          <c:idx val="1"/>
          <c:order val="1"/>
          <c:tx>
            <c:strRef>
              <c:f>Sheet56!$C$3:$C$4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Sheet56!$A$5:$A$10</c:f>
              <c:strCache>
                <c:ptCount val="5"/>
                <c:pt idx="0">
                  <c:v>1. Head of Department</c:v>
                </c:pt>
                <c:pt idx="1">
                  <c:v>13. Associated Professor</c:v>
                </c:pt>
                <c:pt idx="2">
                  <c:v>3. Lecturer</c:v>
                </c:pt>
                <c:pt idx="3">
                  <c:v>6. Professor</c:v>
                </c:pt>
                <c:pt idx="4">
                  <c:v>7. Senior Lecturer</c:v>
                </c:pt>
              </c:strCache>
            </c:strRef>
          </c:cat>
          <c:val>
            <c:numRef>
              <c:f>Sheet56!$C$5:$C$10</c:f>
              <c:numCache>
                <c:formatCode>General</c:formatCode>
                <c:ptCount val="5"/>
                <c:pt idx="2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797-4A56-8BF7-1D21A19A4D4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2976"/>
        <c:axId val="291947680"/>
      </c:barChart>
      <c:catAx>
        <c:axId val="2919429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7680"/>
        <c:crosses val="autoZero"/>
        <c:auto val="1"/>
        <c:lblAlgn val="ctr"/>
        <c:lblOffset val="100"/>
        <c:noMultiLvlLbl val="0"/>
      </c:catAx>
      <c:valAx>
        <c:axId val="291947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297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2024_Coded_label.xlsx]Sheet57!PivotTable10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and Permanent or Contract employees for Biotechnology and Food Science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Sheet57!$B$3:$B$4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Sheet57!$A$5:$A$7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Sheet57!$B$5:$B$7</c:f>
              <c:numCache>
                <c:formatCode>General</c:formatCode>
                <c:ptCount val="2"/>
                <c:pt idx="0">
                  <c:v>1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017-44EA-94EE-FB093686D549}"/>
            </c:ext>
          </c:extLst>
        </c:ser>
        <c:ser>
          <c:idx val="1"/>
          <c:order val="1"/>
          <c:tx>
            <c:strRef>
              <c:f>Sheet57!$C$3:$C$4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Sheet57!$A$5:$A$7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Sheet57!$C$5:$C$7</c:f>
              <c:numCache>
                <c:formatCode>General</c:formatCode>
                <c:ptCount val="2"/>
                <c:pt idx="0">
                  <c:v>12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017-44EA-94EE-FB093686D549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5720"/>
        <c:axId val="291950424"/>
      </c:barChart>
      <c:catAx>
        <c:axId val="291945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0424"/>
        <c:crosses val="autoZero"/>
        <c:auto val="1"/>
        <c:lblAlgn val="ctr"/>
        <c:lblOffset val="100"/>
        <c:noMultiLvlLbl val="0"/>
      </c:catAx>
      <c:valAx>
        <c:axId val="291950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572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2024_Coded_label.xlsx]Sheet58!PivotTable12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highest</a:t>
            </a:r>
            <a:r>
              <a:rPr lang="en-US" baseline="0" dirty="0"/>
              <a:t> qualification for biotechnology and food science employees</a:t>
            </a:r>
            <a:r>
              <a:rPr lang="en-US" dirty="0"/>
              <a:t> </a:t>
            </a:r>
          </a:p>
        </c:rich>
      </c:tx>
      <c:layout>
        <c:manualLayout>
          <c:xMode val="edge"/>
          <c:yMode val="edge"/>
          <c:x val="0.12419416681451084"/>
          <c:y val="2.299934237710308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6037744024877928E-2"/>
              <c:y val="1.773835920177383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6037744024877928E-2"/>
              <c:y val="1.773835920177383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6037744024877928E-2"/>
              <c:y val="1.773835920177383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Sheet58!$B$3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79C-4CA6-98B3-B7C14F0E5181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79C-4CA6-98B3-B7C14F0E5181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879C-4CA6-98B3-B7C14F0E5181}"/>
                </c:ext>
              </c:extLst>
            </c:dLbl>
            <c:dLbl>
              <c:idx val="1"/>
              <c:layout>
                <c:manualLayout>
                  <c:x val="-6.6037744024877928E-2"/>
                  <c:y val="1.773835920177383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879C-4CA6-98B3-B7C14F0E5181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Sheet58!$A$4:$A$6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Sheet58!$B$4:$B$6</c:f>
              <c:numCache>
                <c:formatCode>General</c:formatCode>
                <c:ptCount val="2"/>
                <c:pt idx="0">
                  <c:v>13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79C-4CA6-98B3-B7C14F0E518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2024_Coded_label.xlsx]Sheet59!PivotTable14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and the Qualification Registered for Biotechnology and Food Science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Sheet59!$B$3:$B$4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Sheet59!$B$5:$B$7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80-43EC-8201-BEF3D299FB7E}"/>
            </c:ext>
          </c:extLst>
        </c:ser>
        <c:ser>
          <c:idx val="1"/>
          <c:order val="1"/>
          <c:tx>
            <c:strRef>
              <c:f>Sheet59!$C$3:$C$4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Sheet59!$C$5:$C$7</c:f>
              <c:numCache>
                <c:formatCode>General</c:formatCode>
                <c:ptCount val="2"/>
                <c:pt idx="0">
                  <c:v>13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80-43EC-8201-BEF3D299FB7E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46112"/>
        <c:axId val="291951992"/>
      </c:barChart>
      <c:catAx>
        <c:axId val="2919461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1992"/>
        <c:crosses val="autoZero"/>
        <c:auto val="1"/>
        <c:lblAlgn val="ctr"/>
        <c:lblOffset val="100"/>
        <c:noMultiLvlLbl val="0"/>
      </c:catAx>
      <c:valAx>
        <c:axId val="2919519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461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4"/>
    </mc:Choice>
    <mc:Fallback>
      <c:style val="4"/>
    </mc:Fallback>
  </mc:AlternateContent>
  <c:pivotSource>
    <c:name>[Staff Qualifi Progress Plan - 20 June 2024_Coded_label.xlsx]Sheet59!PivotTable14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and the Qualification Registered for Biotechnology and Food Science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Sheet59!$B$3:$B$4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2">
                <a:shade val="76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Sheet59!$B$5:$B$7</c:f>
              <c:numCache>
                <c:formatCode>General</c:formatCode>
                <c:ptCount val="2"/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40C6-BD3C-645A23FA4CE3}"/>
            </c:ext>
          </c:extLst>
        </c:ser>
        <c:ser>
          <c:idx val="1"/>
          <c:order val="1"/>
          <c:tx>
            <c:strRef>
              <c:f>Sheet59!$C$3:$C$4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2">
                <a:tint val="77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Sheet59!$A$5:$A$7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Sheet59!$C$5:$C$7</c:f>
              <c:numCache>
                <c:formatCode>General</c:formatCode>
                <c:ptCount val="2"/>
                <c:pt idx="0">
                  <c:v>13</c:v>
                </c:pt>
                <c:pt idx="1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40C6-BD3C-645A23FA4CE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55128"/>
        <c:axId val="291953952"/>
      </c:barChart>
      <c:catAx>
        <c:axId val="2919551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3952"/>
        <c:crosses val="autoZero"/>
        <c:auto val="1"/>
        <c:lblAlgn val="ctr"/>
        <c:lblOffset val="100"/>
        <c:noMultiLvlLbl val="0"/>
      </c:catAx>
      <c:valAx>
        <c:axId val="29195395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512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5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2024_Coded_label.xlsx]Sheet60!PivotTable16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Qualification Applied For and the expected Year of Completion</a:t>
            </a:r>
          </a:p>
        </c:rich>
      </c:tx>
      <c:layout>
        <c:manualLayout>
          <c:xMode val="edge"/>
          <c:yMode val="edge"/>
          <c:x val="0.12178308536195323"/>
          <c:y val="1.957831428487252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Sheet60!$B$3:$B$4</c:f>
              <c:strCache>
                <c:ptCount val="1"/>
                <c:pt idx="0">
                  <c:v>3. Not Applicable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Sheet60!$A$5:$A$7</c:f>
              <c:strCache>
                <c:ptCount val="2"/>
                <c:pt idx="0">
                  <c:v>1. Doctorate/ PhD</c:v>
                </c:pt>
                <c:pt idx="1">
                  <c:v>3. None</c:v>
                </c:pt>
              </c:strCache>
            </c:strRef>
          </c:cat>
          <c:val>
            <c:numRef>
              <c:f>Sheet60!$B$5:$B$7</c:f>
              <c:numCache>
                <c:formatCode>General</c:formatCode>
                <c:ptCount val="2"/>
                <c:pt idx="1">
                  <c:v>14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88-45D6-93DE-5538BED8C744}"/>
            </c:ext>
          </c:extLst>
        </c:ser>
        <c:ser>
          <c:idx val="1"/>
          <c:order val="1"/>
          <c:tx>
            <c:strRef>
              <c:f>Sheet60!$C$3:$C$4</c:f>
              <c:strCache>
                <c:ptCount val="1"/>
                <c:pt idx="0">
                  <c:v>7. 2025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Sheet60!$A$5:$A$7</c:f>
              <c:strCache>
                <c:ptCount val="2"/>
                <c:pt idx="0">
                  <c:v>1. Doctorate/ PhD</c:v>
                </c:pt>
                <c:pt idx="1">
                  <c:v>3. None</c:v>
                </c:pt>
              </c:strCache>
            </c:strRef>
          </c:cat>
          <c:val>
            <c:numRef>
              <c:f>Sheet60!$C$5:$C$7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C88-45D6-93DE-5538BED8C744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91954736"/>
        <c:axId val="291955520"/>
      </c:barChart>
      <c:catAx>
        <c:axId val="291954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5520"/>
        <c:crosses val="autoZero"/>
        <c:auto val="1"/>
        <c:lblAlgn val="ctr"/>
        <c:lblOffset val="100"/>
        <c:noMultiLvlLbl val="0"/>
      </c:catAx>
      <c:valAx>
        <c:axId val="2919555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9195473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2024_Coded_label.xlsx]Sheet22!PivotTable44</c:name>
    <c:fmtId val="8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Contract Employees Highest Qualifications for Chemistry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70AD47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6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Sheet22!$B$3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BFA-4D56-9B4B-AB79B7C7079B}"/>
              </c:ext>
            </c:extLst>
          </c:dPt>
          <c:dPt>
            <c:idx val="1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BFA-4D56-9B4B-AB79B7C7079B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8BFA-4D56-9B4B-AB79B7C7079B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70AD47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8BFA-4D56-9B4B-AB79B7C7079B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70AD47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6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Sheet22!$A$4:$A$6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Sheet22!$B$4:$B$6</c:f>
              <c:numCache>
                <c:formatCode>General</c:formatCode>
                <c:ptCount val="2"/>
                <c:pt idx="0">
                  <c:v>4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BFA-4D56-9B4B-AB79B7C7079B}"/>
            </c:ext>
          </c:extLst>
        </c:ser>
        <c:dLbls>
          <c:dLblPos val="outEnd"/>
          <c:showLegendKey val="0"/>
          <c:showVal val="0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2024_Coded_label_Faculty.xlsx]Sheet61!PivotTable2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</a:t>
            </a:r>
            <a:r>
              <a:rPr lang="en-US" baseline="0" dirty="0"/>
              <a:t> OF APPOINTMENT TYPE FOR THE MATHs EMPLOYEES</a:t>
            </a:r>
            <a:endParaRPr lang="en-US" dirty="0"/>
          </a:p>
        </c:rich>
      </c:tx>
      <c:layout>
        <c:manualLayout>
          <c:xMode val="edge"/>
          <c:yMode val="edge"/>
          <c:x val="0.1439534256733051"/>
          <c:y val="5.65001010196802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3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5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Sheet61!$B$3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B0-469B-B64A-80432CDD787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4CB0-469B-B64A-80432CDD787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4CB0-469B-B64A-80432CDD787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4CB0-469B-B64A-80432CDD787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4CB0-469B-B64A-80432CDD787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4CB0-469B-B64A-80432CDD7878}"/>
              </c:ext>
            </c:extLst>
          </c:dPt>
          <c:dLbls>
            <c:dLbl>
              <c:idx val="0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4CB0-469B-B64A-80432CDD7878}"/>
                </c:ext>
              </c:extLst>
            </c:dLbl>
            <c:dLbl>
              <c:idx val="1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4CB0-469B-B64A-80432CDD7878}"/>
                </c:ext>
              </c:extLst>
            </c:dLbl>
            <c:dLbl>
              <c:idx val="2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4CB0-469B-B64A-80432CDD7878}"/>
                </c:ext>
              </c:extLst>
            </c:dLbl>
            <c:dLbl>
              <c:idx val="3"/>
              <c:layout>
                <c:manualLayout>
                  <c:x val="0.24723376135993702"/>
                  <c:y val="-0.12237651495633099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4CB0-469B-B64A-80432CDD7878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4CB0-469B-B64A-80432CDD7878}"/>
                </c:ext>
              </c:extLst>
            </c:dLbl>
            <c:dLbl>
              <c:idx val="5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4CB0-469B-B64A-80432CDD7878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Sheet61!$A$4:$A$10</c:f>
              <c:strCache>
                <c:ptCount val="6"/>
                <c:pt idx="0">
                  <c:v>12. NGAP</c:v>
                </c:pt>
                <c:pt idx="1">
                  <c:v>13. Associated Professor</c:v>
                </c:pt>
                <c:pt idx="2">
                  <c:v>16. Director</c:v>
                </c:pt>
                <c:pt idx="3">
                  <c:v>3. Lecturer</c:v>
                </c:pt>
                <c:pt idx="4">
                  <c:v>6. Professor</c:v>
                </c:pt>
                <c:pt idx="5">
                  <c:v>7. Senior Lecturer</c:v>
                </c:pt>
              </c:strCache>
            </c:strRef>
          </c:cat>
          <c:val>
            <c:numRef>
              <c:f>Sheet61!$B$4:$B$10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8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4CB0-469B-B64A-80432CDD78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2024_Coded_label_Faculty.xlsx]Sheet62!PivotTable4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All the permanent Lectures and their Appointment Types</a:t>
            </a:r>
          </a:p>
        </c:rich>
      </c:tx>
      <c:layout>
        <c:manualLayout>
          <c:xMode val="edge"/>
          <c:yMode val="edge"/>
          <c:x val="0.12486066279622304"/>
          <c:y val="2.1319274332509863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Sheet62!$B$3:$B$4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Sheet62!$A$5:$A$11</c:f>
              <c:strCache>
                <c:ptCount val="6"/>
                <c:pt idx="0">
                  <c:v>12. NGAP</c:v>
                </c:pt>
                <c:pt idx="1">
                  <c:v>13. Associated Professor</c:v>
                </c:pt>
                <c:pt idx="2">
                  <c:v>16. Director</c:v>
                </c:pt>
                <c:pt idx="3">
                  <c:v>3. Lecturer</c:v>
                </c:pt>
                <c:pt idx="4">
                  <c:v>6. Professor</c:v>
                </c:pt>
                <c:pt idx="5">
                  <c:v>7. Senior Lecturer</c:v>
                </c:pt>
              </c:strCache>
            </c:strRef>
          </c:cat>
          <c:val>
            <c:numRef>
              <c:f>Sheet62!$B$5:$B$11</c:f>
              <c:numCache>
                <c:formatCode>General</c:formatCode>
                <c:ptCount val="6"/>
                <c:pt idx="0">
                  <c:v>1</c:v>
                </c:pt>
                <c:pt idx="1">
                  <c:v>2</c:v>
                </c:pt>
                <c:pt idx="2">
                  <c:v>1</c:v>
                </c:pt>
                <c:pt idx="3">
                  <c:v>8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148-4302-82F4-59D51F98D688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3861216"/>
        <c:axId val="383862000"/>
      </c:barChart>
      <c:catAx>
        <c:axId val="3838612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62000"/>
        <c:crosses val="autoZero"/>
        <c:auto val="1"/>
        <c:lblAlgn val="ctr"/>
        <c:lblOffset val="100"/>
        <c:noMultiLvlLbl val="0"/>
      </c:catAx>
      <c:valAx>
        <c:axId val="383862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6121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2024_Coded_label_Faculty.xlsx]Sheet63!PivotTable6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Type and Highest </a:t>
            </a:r>
            <a:r>
              <a:rPr lang="en-US" sz="1600" b="1" i="0" u="none" strike="noStrike" kern="1200" cap="all" spc="0" baseline="0" dirty="0" err="1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Qualfications</a:t>
            </a: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 for Math Employees </a:t>
            </a:r>
          </a:p>
        </c:rich>
      </c:tx>
      <c:layout>
        <c:manualLayout>
          <c:xMode val="edge"/>
          <c:yMode val="edge"/>
          <c:x val="0.16483647827736994"/>
          <c:y val="1.9666997190248097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Sheet63!$B$3:$B$4</c:f>
              <c:strCache>
                <c:ptCount val="1"/>
                <c:pt idx="0">
                  <c:v>12. NGAP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Sheet63!$B$5:$B$7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10-4018-A7DC-355A161DC78A}"/>
            </c:ext>
          </c:extLst>
        </c:ser>
        <c:ser>
          <c:idx val="1"/>
          <c:order val="1"/>
          <c:tx>
            <c:strRef>
              <c:f>Sheet63!$C$3:$C$4</c:f>
              <c:strCache>
                <c:ptCount val="1"/>
                <c:pt idx="0">
                  <c:v>13. Associated Professor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Sheet63!$C$5:$C$7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5910-4018-A7DC-355A161DC78A}"/>
            </c:ext>
          </c:extLst>
        </c:ser>
        <c:ser>
          <c:idx val="2"/>
          <c:order val="2"/>
          <c:tx>
            <c:strRef>
              <c:f>Sheet63!$D$3:$D$4</c:f>
              <c:strCache>
                <c:ptCount val="1"/>
                <c:pt idx="0">
                  <c:v>16. Director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Sheet63!$D$5:$D$7</c:f>
              <c:numCache>
                <c:formatCode>General</c:formatCode>
                <c:ptCount val="2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5910-4018-A7DC-355A161DC78A}"/>
            </c:ext>
          </c:extLst>
        </c:ser>
        <c:ser>
          <c:idx val="3"/>
          <c:order val="3"/>
          <c:tx>
            <c:strRef>
              <c:f>Sheet63!$E$3:$E$4</c:f>
              <c:strCache>
                <c:ptCount val="1"/>
                <c:pt idx="0">
                  <c:v>3. Lecturer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Sheet63!$E$5:$E$7</c:f>
              <c:numCache>
                <c:formatCode>General</c:formatCode>
                <c:ptCount val="2"/>
                <c:pt idx="0">
                  <c:v>6</c:v>
                </c:pt>
                <c:pt idx="1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5910-4018-A7DC-355A161DC78A}"/>
            </c:ext>
          </c:extLst>
        </c:ser>
        <c:ser>
          <c:idx val="4"/>
          <c:order val="4"/>
          <c:tx>
            <c:strRef>
              <c:f>Sheet63!$F$3:$F$4</c:f>
              <c:strCache>
                <c:ptCount val="1"/>
                <c:pt idx="0">
                  <c:v>6. Professor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Sheet63!$F$5:$F$7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910-4018-A7DC-355A161DC78A}"/>
            </c:ext>
          </c:extLst>
        </c:ser>
        <c:ser>
          <c:idx val="5"/>
          <c:order val="5"/>
          <c:tx>
            <c:strRef>
              <c:f>Sheet63!$G$3:$G$4</c:f>
              <c:strCache>
                <c:ptCount val="1"/>
                <c:pt idx="0">
                  <c:v>7. Senior Lecturer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Sheet63!$A$5:$A$7</c:f>
              <c:strCache>
                <c:ptCount val="2"/>
                <c:pt idx="0">
                  <c:v>1. Doctorate / PhD</c:v>
                </c:pt>
                <c:pt idx="1">
                  <c:v>2. Masters</c:v>
                </c:pt>
              </c:strCache>
            </c:strRef>
          </c:cat>
          <c:val>
            <c:numRef>
              <c:f>Sheet63!$G$5:$G$7</c:f>
              <c:numCache>
                <c:formatCode>General</c:formatCode>
                <c:ptCount val="2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5910-4018-A7DC-355A161DC78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3869840"/>
        <c:axId val="383867488"/>
      </c:barChart>
      <c:catAx>
        <c:axId val="3838698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67488"/>
        <c:crosses val="autoZero"/>
        <c:auto val="1"/>
        <c:lblAlgn val="ctr"/>
        <c:lblOffset val="100"/>
        <c:noMultiLvlLbl val="0"/>
      </c:catAx>
      <c:valAx>
        <c:axId val="383867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6984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2024_Coded_label_Faculty.xlsx]Sheet64!PivotTable8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Two employees who registered ffor PhD which are Expected to Finish on 2026 , 2027 respectively</a:t>
            </a:r>
          </a:p>
        </c:rich>
      </c:tx>
      <c:layout>
        <c:manualLayout>
          <c:xMode val="edge"/>
          <c:yMode val="edge"/>
          <c:x val="0.12340939685803075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>
        <c:manualLayout>
          <c:layoutTarget val="inner"/>
          <c:xMode val="edge"/>
          <c:yMode val="edge"/>
          <c:x val="6.2694679718753851E-2"/>
          <c:y val="7.5017643627879854E-2"/>
          <c:w val="0.88287127859098458"/>
          <c:h val="0.8342266744073626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Sheet64!$B$3:$B$4</c:f>
              <c:strCache>
                <c:ptCount val="1"/>
                <c:pt idx="0">
                  <c:v>2026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Sheet64!$A$5:$A$6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Sheet64!$B$5:$B$6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A7-442C-AA38-796C12DA0C91}"/>
            </c:ext>
          </c:extLst>
        </c:ser>
        <c:ser>
          <c:idx val="1"/>
          <c:order val="1"/>
          <c:tx>
            <c:strRef>
              <c:f>Sheet64!$C$3:$C$4</c:f>
              <c:strCache>
                <c:ptCount val="1"/>
                <c:pt idx="0">
                  <c:v>2027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Sheet64!$A$5:$A$6</c:f>
              <c:strCache>
                <c:ptCount val="1"/>
                <c:pt idx="0">
                  <c:v>1. Doctorate/ PhD</c:v>
                </c:pt>
              </c:strCache>
            </c:strRef>
          </c:cat>
          <c:val>
            <c:numRef>
              <c:f>Sheet64!$C$5:$C$6</c:f>
              <c:numCache>
                <c:formatCode>General</c:formatCode>
                <c:ptCount val="1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A7-442C-AA38-796C12DA0C9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83871408"/>
        <c:axId val="383864744"/>
      </c:barChart>
      <c:catAx>
        <c:axId val="3838714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64744"/>
        <c:crosses val="autoZero"/>
        <c:auto val="1"/>
        <c:lblAlgn val="ctr"/>
        <c:lblOffset val="100"/>
        <c:noMultiLvlLbl val="0"/>
      </c:catAx>
      <c:valAx>
        <c:axId val="3838647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838714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2024_Coded_label_Faculty.xlsx]Sheet65!PivotTable10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Total distribution</a:t>
            </a:r>
            <a:r>
              <a:rPr lang="en-US" baseline="0"/>
              <a:t> of appointment type of the faculty employees</a:t>
            </a:r>
            <a:endParaRPr lang="en-US"/>
          </a:p>
        </c:rich>
      </c:tx>
      <c:layout>
        <c:manualLayout>
          <c:xMode val="edge"/>
          <c:yMode val="edge"/>
          <c:x val="0.17901723624753091"/>
          <c:y val="3.4337241853451385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34020618556681"/>
              <c:y val="-5.59575494452484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46048109965627"/>
              <c:y val="3.8591413410515984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855670103092786E-2"/>
              <c:y val="-7.13941148094549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3">
              <a:lumMod val="80000"/>
              <a:lumOff val="2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2542955326460487"/>
              <c:y val="-1.350699469368065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4">
              <a:lumMod val="80000"/>
              <a:lumOff val="2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195876288659794"/>
              <c:y val="-4.052098408104196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2371134020618606E-2"/>
              <c:y val="-3.087313072841292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3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4226804123711437E-2"/>
              <c:y val="9.261939218523877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0721649484536079E-2"/>
              <c:y val="4.630969609261938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1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5979381443298873E-2"/>
              <c:y val="5.7887120115774236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7491408934707903E-2"/>
              <c:y val="-3.85914134105161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1">
              <a:lumMod val="80000"/>
              <a:lumOff val="2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7388107385453228E-2"/>
              <c:y val="2.5802463612503053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2"/>
        <c:spPr>
          <a:solidFill>
            <a:schemeClr val="accent6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6395057359403106E-2"/>
              <c:y val="1.05798138869005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3"/>
        <c:spPr>
          <a:solidFill>
            <a:schemeClr val="accent5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0809224689610426E-2"/>
              <c:y val="4.32399785254115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4"/>
        <c:spPr>
          <a:solidFill>
            <a:schemeClr val="accent2">
              <a:lumMod val="80000"/>
              <a:lumOff val="2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0721649484536093E-2"/>
              <c:y val="-1.350699469368069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5"/>
        <c:spPr>
          <a:solidFill>
            <a:schemeClr val="accent4">
              <a:lumMod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432989690721648"/>
              <c:y val="-6.946454413892909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6"/>
        <c:spPr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1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2371134020618606E-2"/>
              <c:y val="-3.087313072841292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855670103092786E-2"/>
              <c:y val="-7.13941148094549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34020618556681"/>
              <c:y val="-5.59575494452484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46048109965627"/>
              <c:y val="3.8591413410515984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7491408934707903E-2"/>
              <c:y val="-3.85914134105161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5979381443298873E-2"/>
              <c:y val="5.7887120115774236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0721649484536079E-2"/>
              <c:y val="4.630969609261938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4226804123711437E-2"/>
              <c:y val="9.261939218523877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432989690721648"/>
              <c:y val="-6.946454413892909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0809224689610426E-2"/>
              <c:y val="4.32399785254115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6395057359403106E-2"/>
              <c:y val="1.05798138869005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7388107385453228E-2"/>
              <c:y val="2.5802463612503053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0721649484536093E-2"/>
              <c:y val="-1.350699469368069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2542955326460487"/>
              <c:y val="-1.350699469368065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195876288659794"/>
              <c:y val="-4.052098408104196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1.2371134020618606E-2"/>
              <c:y val="-3.087313072841292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1855670103092786E-2"/>
              <c:y val="-7.13941148094549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1134020618556681"/>
              <c:y val="-5.595754944524842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2646048109965627"/>
              <c:y val="3.8591413410515984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2.7491408934707903E-2"/>
              <c:y val="-3.85914134105161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6.5979381443298873E-2"/>
              <c:y val="5.7887120115774236E-3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2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9.0721649484536079E-2"/>
              <c:y val="4.6309696092619389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7.4226804123711437E-2"/>
              <c:y val="9.2619392185238777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4432989690721648"/>
              <c:y val="-6.9464544138929094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0809224689610426E-2"/>
              <c:y val="4.323997852541159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3.6395057359403106E-2"/>
              <c:y val="1.057981388690050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6.7388107385453228E-2"/>
              <c:y val="2.5802463612503053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9.0721649484536093E-2"/>
              <c:y val="-1.3506994693680691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9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22542955326460487"/>
              <c:y val="-1.3506994693680656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3195876288659794"/>
              <c:y val="-4.0520984081041968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0"/>
          <c:showVal val="0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>
        <c:manualLayout>
          <c:layoutTarget val="inner"/>
          <c:xMode val="edge"/>
          <c:yMode val="edge"/>
          <c:x val="0.14375798901425982"/>
          <c:y val="0.18743363302452606"/>
          <c:w val="0.55876981356711852"/>
          <c:h val="0.78438020138944287"/>
        </c:manualLayout>
      </c:layout>
      <c:pieChart>
        <c:varyColors val="1"/>
        <c:ser>
          <c:idx val="0"/>
          <c:order val="0"/>
          <c:tx>
            <c:strRef>
              <c:f>Sheet65!$B$3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ACB-4AB7-BA28-B849C36A256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ACB-4AB7-BA28-B849C36A256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ACB-4AB7-BA28-B849C36A256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ACB-4AB7-BA28-B849C36A256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ACB-4AB7-BA28-B849C36A256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ACB-4AB7-BA28-B849C36A2568}"/>
              </c:ext>
            </c:extLst>
          </c:dPt>
          <c:dPt>
            <c:idx val="6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ACB-4AB7-BA28-B849C36A2568}"/>
              </c:ext>
            </c:extLst>
          </c:dPt>
          <c:dPt>
            <c:idx val="7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ACB-4AB7-BA28-B849C36A2568}"/>
              </c:ext>
            </c:extLst>
          </c:dPt>
          <c:dPt>
            <c:idx val="8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ACB-4AB7-BA28-B849C36A2568}"/>
              </c:ext>
            </c:extLst>
          </c:dPt>
          <c:dPt>
            <c:idx val="9"/>
            <c:bubble3D val="0"/>
            <c:spPr>
              <a:solidFill>
                <a:schemeClr val="accent4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ACB-4AB7-BA28-B849C36A2568}"/>
              </c:ext>
            </c:extLst>
          </c:dPt>
          <c:dPt>
            <c:idx val="10"/>
            <c:bubble3D val="0"/>
            <c:spPr>
              <a:solidFill>
                <a:schemeClr val="accent5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3ACB-4AB7-BA28-B849C36A2568}"/>
              </c:ext>
            </c:extLst>
          </c:dPt>
          <c:dPt>
            <c:idx val="11"/>
            <c:bubble3D val="0"/>
            <c:spPr>
              <a:solidFill>
                <a:schemeClr val="accent6">
                  <a:lumMod val="6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3ACB-4AB7-BA28-B849C36A2568}"/>
              </c:ext>
            </c:extLst>
          </c:dPt>
          <c:dPt>
            <c:idx val="12"/>
            <c:bubble3D val="0"/>
            <c:spPr>
              <a:solidFill>
                <a:schemeClr val="accent1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3ACB-4AB7-BA28-B849C36A2568}"/>
              </c:ext>
            </c:extLst>
          </c:dPt>
          <c:dPt>
            <c:idx val="13"/>
            <c:bubble3D val="0"/>
            <c:spPr>
              <a:solidFill>
                <a:schemeClr val="accent2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3ACB-4AB7-BA28-B849C36A2568}"/>
              </c:ext>
            </c:extLst>
          </c:dPt>
          <c:dPt>
            <c:idx val="14"/>
            <c:bubble3D val="0"/>
            <c:spPr>
              <a:solidFill>
                <a:schemeClr val="accent3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3ACB-4AB7-BA28-B849C36A2568}"/>
              </c:ext>
            </c:extLst>
          </c:dPt>
          <c:dPt>
            <c:idx val="15"/>
            <c:bubble3D val="0"/>
            <c:spPr>
              <a:solidFill>
                <a:schemeClr val="accent4">
                  <a:lumMod val="80000"/>
                  <a:lumOff val="2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3ACB-4AB7-BA28-B849C36A2568}"/>
              </c:ext>
            </c:extLst>
          </c:dPt>
          <c:dLbls>
            <c:dLbl>
              <c:idx val="0"/>
              <c:layout>
                <c:manualLayout>
                  <c:x val="-1.2371134020618606E-2"/>
                  <c:y val="-3.0873130728412929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3ACB-4AB7-BA28-B849C36A2568}"/>
                </c:ext>
              </c:extLst>
            </c:dLbl>
            <c:dLbl>
              <c:idx val="1"/>
              <c:layout>
                <c:manualLayout>
                  <c:x val="6.1855670103092786E-2"/>
                  <c:y val="-7.139411480945490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3ACB-4AB7-BA28-B849C36A2568}"/>
                </c:ext>
              </c:extLst>
            </c:dLbl>
            <c:dLbl>
              <c:idx val="2"/>
              <c:layout>
                <c:manualLayout>
                  <c:x val="0.11134020618556681"/>
                  <c:y val="-5.5957549445248424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3ACB-4AB7-BA28-B849C36A2568}"/>
                </c:ext>
              </c:extLst>
            </c:dLbl>
            <c:dLbl>
              <c:idx val="3"/>
              <c:layout>
                <c:manualLayout>
                  <c:x val="0.12646048109965627"/>
                  <c:y val="3.8591413410515984E-3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7-3ACB-4AB7-BA28-B849C36A2568}"/>
                </c:ext>
              </c:extLst>
            </c:dLbl>
            <c:dLbl>
              <c:idx val="4"/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0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9-3ACB-4AB7-BA28-B849C36A2568}"/>
                </c:ext>
              </c:extLst>
            </c:dLbl>
            <c:dLbl>
              <c:idx val="5"/>
              <c:layout>
                <c:manualLayout>
                  <c:x val="2.7491408934707903E-2"/>
                  <c:y val="-3.8591413410516195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B-3ACB-4AB7-BA28-B849C36A2568}"/>
                </c:ext>
              </c:extLst>
            </c:dLbl>
            <c:dLbl>
              <c:idx val="6"/>
              <c:layout>
                <c:manualLayout>
                  <c:x val="6.5979336852556261E-2"/>
                  <c:y val="1.5258440706275352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D-3ACB-4AB7-BA28-B849C36A2568}"/>
                </c:ext>
              </c:extLst>
            </c:dLbl>
            <c:dLbl>
              <c:idx val="7"/>
              <c:layout>
                <c:manualLayout>
                  <c:x val="9.6963834576857671E-2"/>
                  <c:y val="7.471874254354563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F-3ACB-4AB7-BA28-B849C36A2568}"/>
                </c:ext>
              </c:extLst>
            </c:dLbl>
            <c:dLbl>
              <c:idx val="8"/>
              <c:layout>
                <c:manualLayout>
                  <c:x val="7.8596341187688615E-2"/>
                  <c:y val="0.1465967251252685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10720693621162523"/>
                      <c:h val="8.901873061321879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3ACB-4AB7-BA28-B849C36A2568}"/>
                </c:ext>
              </c:extLst>
            </c:dLbl>
            <c:dLbl>
              <c:idx val="9"/>
              <c:layout>
                <c:manualLayout>
                  <c:x val="0.14432989690721648"/>
                  <c:y val="-6.9464544138929094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3-3ACB-4AB7-BA28-B849C36A2568}"/>
                </c:ext>
              </c:extLst>
            </c:dLbl>
            <c:dLbl>
              <c:idx val="10"/>
              <c:layout>
                <c:manualLayout>
                  <c:x val="-6.0809224689610426E-2"/>
                  <c:y val="4.3239978525411595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5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5-3ACB-4AB7-BA28-B849C36A2568}"/>
                </c:ext>
              </c:extLst>
            </c:dLbl>
            <c:dLbl>
              <c:idx val="11"/>
              <c:layout>
                <c:manualLayout>
                  <c:x val="-3.6395057359403106E-2"/>
                  <c:y val="1.057981388690050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>
                          <a:lumMod val="6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7-3ACB-4AB7-BA28-B849C36A2568}"/>
                </c:ext>
              </c:extLst>
            </c:dLbl>
            <c:dLbl>
              <c:idx val="12"/>
              <c:layout>
                <c:manualLayout>
                  <c:x val="-6.7388107385453228E-2"/>
                  <c:y val="2.5802463612503053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9-3ACB-4AB7-BA28-B849C36A2568}"/>
                </c:ext>
              </c:extLst>
            </c:dLbl>
            <c:dLbl>
              <c:idx val="13"/>
              <c:layout>
                <c:manualLayout>
                  <c:x val="-9.0721649484536093E-2"/>
                  <c:y val="-1.3506994693680691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B-3ACB-4AB7-BA28-B849C36A2568}"/>
                </c:ext>
              </c:extLst>
            </c:dLbl>
            <c:dLbl>
              <c:idx val="14"/>
              <c:layout>
                <c:manualLayout>
                  <c:x val="-0.22542955326460487"/>
                  <c:y val="-1.350699469368065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3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D-3ACB-4AB7-BA28-B849C36A2568}"/>
                </c:ext>
              </c:extLst>
            </c:dLbl>
            <c:dLbl>
              <c:idx val="15"/>
              <c:layout>
                <c:manualLayout>
                  <c:x val="-0.13195876288659794"/>
                  <c:y val="-4.0520984081041968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>
                          <a:lumMod val="80000"/>
                          <a:lumOff val="2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0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1F-3ACB-4AB7-BA28-B849C36A2568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Sheet65!$A$4:$A$20</c:f>
              <c:strCache>
                <c:ptCount val="16"/>
                <c:pt idx="0">
                  <c:v>1. Head of Department</c:v>
                </c:pt>
                <c:pt idx="1">
                  <c:v>10. Tech Assist</c:v>
                </c:pt>
                <c:pt idx="2">
                  <c:v>11. HOD/ Senior Lecturer</c:v>
                </c:pt>
                <c:pt idx="3">
                  <c:v>12. NGAP</c:v>
                </c:pt>
                <c:pt idx="4">
                  <c:v>13. Associated Professor</c:v>
                </c:pt>
                <c:pt idx="5">
                  <c:v>14. Goot Candidate</c:v>
                </c:pt>
                <c:pt idx="6">
                  <c:v>15. Associate Director</c:v>
                </c:pt>
                <c:pt idx="7">
                  <c:v>16. Director</c:v>
                </c:pt>
                <c:pt idx="8">
                  <c:v>2. Junior Lecturer</c:v>
                </c:pt>
                <c:pt idx="9">
                  <c:v>3. Lecturer</c:v>
                </c:pt>
                <c:pt idx="10">
                  <c:v>4. P/T Lecturer</c:v>
                </c:pt>
                <c:pt idx="11">
                  <c:v>5. P/T Lecturer Goot</c:v>
                </c:pt>
                <c:pt idx="12">
                  <c:v>6. Professor</c:v>
                </c:pt>
                <c:pt idx="13">
                  <c:v>7. Senior Lecturer</c:v>
                </c:pt>
                <c:pt idx="14">
                  <c:v>8. Technician</c:v>
                </c:pt>
                <c:pt idx="15">
                  <c:v>9. Secretary</c:v>
                </c:pt>
              </c:strCache>
            </c:strRef>
          </c:cat>
          <c:val>
            <c:numRef>
              <c:f>Sheet65!$B$4:$B$20</c:f>
              <c:numCache>
                <c:formatCode>General</c:formatCode>
                <c:ptCount val="16"/>
                <c:pt idx="0">
                  <c:v>2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2</c:v>
                </c:pt>
                <c:pt idx="9">
                  <c:v>49</c:v>
                </c:pt>
                <c:pt idx="10">
                  <c:v>2</c:v>
                </c:pt>
                <c:pt idx="11">
                  <c:v>2</c:v>
                </c:pt>
                <c:pt idx="12">
                  <c:v>8</c:v>
                </c:pt>
                <c:pt idx="13">
                  <c:v>18</c:v>
                </c:pt>
                <c:pt idx="14">
                  <c:v>3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3ACB-4AB7-BA28-B849C36A256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72051270395324296"/>
          <c:y val="0.65007965176567106"/>
          <c:w val="0.27811272560002165"/>
          <c:h val="0.3043934197082093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2024_Coded_label_Faculty.xlsx]Sheet66!PivotTable12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Permanent</a:t>
            </a:r>
            <a:r>
              <a:rPr lang="en-US" baseline="0" dirty="0"/>
              <a:t> or Contract EMPLOYEES FOR THE FACULTY</a:t>
            </a:r>
            <a:endParaRPr lang="en-US" dirty="0"/>
          </a:p>
        </c:rich>
      </c:tx>
      <c:layout>
        <c:manualLayout>
          <c:xMode val="edge"/>
          <c:yMode val="edge"/>
          <c:x val="0.16856379329980323"/>
          <c:y val="2.3050477059466279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225361587621931"/>
              <c:y val="4.577968526466380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0898082744702321"/>
              <c:y val="-0.1230329041487839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225361587621931"/>
              <c:y val="4.577968526466380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0898082744702321"/>
              <c:y val="-0.1230329041487839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0.10225361587621931"/>
              <c:y val="4.5779685264663805E-2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0898082744702321"/>
              <c:y val="-0.12303290414878398"/>
            </c:manualLayout>
          </c:layout>
          <c:spPr>
            <a:solidFill>
              <a:sysClr val="window" lastClr="FFFFFF"/>
            </a:solidFill>
            <a:ln>
              <a:solidFill>
                <a:srgbClr val="5B9BD5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Sheet66!$B$3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75B3-4339-AB77-E0718CCDA245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75B3-4339-AB77-E0718CCDA245}"/>
              </c:ext>
            </c:extLst>
          </c:dPt>
          <c:dLbls>
            <c:dLbl>
              <c:idx val="0"/>
              <c:layout>
                <c:manualLayout>
                  <c:x val="0.10225361587621931"/>
                  <c:y val="4.5779685264663805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75B3-4339-AB77-E0718CCDA245}"/>
                </c:ext>
              </c:extLst>
            </c:dLbl>
            <c:dLbl>
              <c:idx val="1"/>
              <c:layout>
                <c:manualLayout>
                  <c:x val="-0.10898082744702321"/>
                  <c:y val="-0.12303290414878398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5B9BD5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75B3-4339-AB77-E0718CCDA245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5B9BD5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Sheet66!$A$4:$A$6</c:f>
              <c:strCache>
                <c:ptCount val="2"/>
                <c:pt idx="0">
                  <c:v>1. Contract</c:v>
                </c:pt>
                <c:pt idx="1">
                  <c:v>2. Permanent</c:v>
                </c:pt>
              </c:strCache>
            </c:strRef>
          </c:cat>
          <c:val>
            <c:numRef>
              <c:f>Sheet66!$B$4:$B$6</c:f>
              <c:numCache>
                <c:formatCode>General</c:formatCode>
                <c:ptCount val="2"/>
                <c:pt idx="0">
                  <c:v>14</c:v>
                </c:pt>
                <c:pt idx="1">
                  <c:v>92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5B3-4339-AB77-E0718CCDA2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2024_Coded_label_Faculty.xlsx]Sheet67!PivotTable14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 Appointment Type of Contract  Employees for the Faculty </a:t>
            </a:r>
          </a:p>
        </c:rich>
      </c:tx>
      <c:layout>
        <c:manualLayout>
          <c:xMode val="edge"/>
          <c:yMode val="edge"/>
          <c:x val="0.16053009096530393"/>
          <c:y val="9.1437821241289758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Sheet67!$B$3:$B$4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Sheet67!$A$5:$A$11</c:f>
              <c:strCache>
                <c:ptCount val="6"/>
                <c:pt idx="0">
                  <c:v>1. Head of Department</c:v>
                </c:pt>
                <c:pt idx="1">
                  <c:v>14. Goot Candidate</c:v>
                </c:pt>
                <c:pt idx="2">
                  <c:v>2. Junior Lecturer</c:v>
                </c:pt>
                <c:pt idx="3">
                  <c:v>3. Lecturer</c:v>
                </c:pt>
                <c:pt idx="4">
                  <c:v>4. P/T Lecturer</c:v>
                </c:pt>
                <c:pt idx="5">
                  <c:v>5. P/T Lecturer Goot</c:v>
                </c:pt>
              </c:strCache>
            </c:strRef>
          </c:cat>
          <c:val>
            <c:numRef>
              <c:f>Sheet67!$B$5:$B$11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7</c:v>
                </c:pt>
                <c:pt idx="4">
                  <c:v>2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DBD-4247-A13B-017D3A4AEE5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087432"/>
        <c:axId val="391102720"/>
      </c:barChart>
      <c:catAx>
        <c:axId val="391087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02720"/>
        <c:crosses val="autoZero"/>
        <c:auto val="1"/>
        <c:lblAlgn val="ctr"/>
        <c:lblOffset val="100"/>
        <c:noMultiLvlLbl val="0"/>
      </c:catAx>
      <c:valAx>
        <c:axId val="3911027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87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  <c14:dropZonesVisible val="1"/>
      </c14:pivotOptions>
    </c:ext>
  </c:extLst>
</c:chartSpace>
</file>

<file path=ppt/charts/chart6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2024_Coded_label_Faculty.xlsx]Sheet68!PivotTable16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800" b="1" i="0" cap="all" baseline="0">
                <a:effectLst/>
              </a:rPr>
              <a:t>Total Distribution of  Appointment Type of PERMANENT  Employees for the Faculty </a:t>
            </a:r>
            <a:endParaRPr lang="en-US">
              <a:effectLst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Sheet68!$B$3:$B$4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Sheet68!$A$5:$A$18</c:f>
              <c:strCache>
                <c:ptCount val="13"/>
                <c:pt idx="0">
                  <c:v>1. Head of Department</c:v>
                </c:pt>
                <c:pt idx="1">
                  <c:v>10. Tech Assist</c:v>
                </c:pt>
                <c:pt idx="2">
                  <c:v>11. HOD/ Senior Lecturer</c:v>
                </c:pt>
                <c:pt idx="3">
                  <c:v>12. NGAP</c:v>
                </c:pt>
                <c:pt idx="4">
                  <c:v>13. Associated Professor</c:v>
                </c:pt>
                <c:pt idx="5">
                  <c:v>15. Associate Director</c:v>
                </c:pt>
                <c:pt idx="6">
                  <c:v>16. Director</c:v>
                </c:pt>
                <c:pt idx="7">
                  <c:v>2. Junior Lecturer</c:v>
                </c:pt>
                <c:pt idx="8">
                  <c:v>3. Lecturer</c:v>
                </c:pt>
                <c:pt idx="9">
                  <c:v>6. Professor</c:v>
                </c:pt>
                <c:pt idx="10">
                  <c:v>7. Senior Lecturer</c:v>
                </c:pt>
                <c:pt idx="11">
                  <c:v>8. Technician</c:v>
                </c:pt>
                <c:pt idx="12">
                  <c:v>9. Secretary</c:v>
                </c:pt>
              </c:strCache>
            </c:strRef>
          </c:cat>
          <c:val>
            <c:numRef>
              <c:f>Sheet68!$B$5:$B$18</c:f>
              <c:numCache>
                <c:formatCode>General</c:formatCode>
                <c:ptCount val="13"/>
                <c:pt idx="0">
                  <c:v>1</c:v>
                </c:pt>
                <c:pt idx="1">
                  <c:v>3</c:v>
                </c:pt>
                <c:pt idx="2">
                  <c:v>2</c:v>
                </c:pt>
                <c:pt idx="3">
                  <c:v>3</c:v>
                </c:pt>
                <c:pt idx="4">
                  <c:v>8</c:v>
                </c:pt>
                <c:pt idx="5">
                  <c:v>1</c:v>
                </c:pt>
                <c:pt idx="6">
                  <c:v>1</c:v>
                </c:pt>
                <c:pt idx="7">
                  <c:v>1</c:v>
                </c:pt>
                <c:pt idx="8">
                  <c:v>42</c:v>
                </c:pt>
                <c:pt idx="9">
                  <c:v>8</c:v>
                </c:pt>
                <c:pt idx="10">
                  <c:v>18</c:v>
                </c:pt>
                <c:pt idx="11">
                  <c:v>3</c:v>
                </c:pt>
                <c:pt idx="1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071-47A8-B70F-718988427C6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107032"/>
        <c:axId val="391096448"/>
      </c:barChart>
      <c:catAx>
        <c:axId val="3911070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96448"/>
        <c:crosses val="autoZero"/>
        <c:auto val="1"/>
        <c:lblAlgn val="ctr"/>
        <c:lblOffset val="100"/>
        <c:noMultiLvlLbl val="0"/>
      </c:catAx>
      <c:valAx>
        <c:axId val="3910964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070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2024_Coded_label_Faculty.xlsx]Sheet69!PivotTable18</c:name>
    <c:fmtId val="7"/>
  </c:pivotSource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Total Distribution of Highest Qualification for the Faculty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0233225690706852E-2"/>
              <c:y val="-7.8266946191474493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6114101184068911E-2"/>
              <c:y val="8.385744234800839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1051309651955513"/>
              <c:y val="5.0314465408805006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0233225690706852E-2"/>
              <c:y val="-7.8266946191474493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6114101184068911E-2"/>
              <c:y val="8.385744234800839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1051309651955513"/>
              <c:y val="5.0314465408805006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9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0233225690706852E-2"/>
              <c:y val="-7.8266946191474493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0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8.6114101184068911E-2"/>
              <c:y val="8.385744234800839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1"/>
        <c:spPr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-0.11051309651955513"/>
              <c:y val="5.0314465408805006E-2"/>
            </c:manualLayout>
          </c:layout>
          <c:spPr>
            <a:solidFill>
              <a:sysClr val="window" lastClr="FFFFFF"/>
            </a:solidFill>
            <a:ln>
              <a:solidFill>
                <a:srgbClr val="ED7D31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strRef>
              <c:f>Sheet69!$B$3</c:f>
              <c:strCache>
                <c:ptCount val="1"/>
                <c:pt idx="0">
                  <c:v>Total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61D4-4F73-9687-E73DF987B6B3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61D4-4F73-9687-E73DF987B6B3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61D4-4F73-9687-E73DF987B6B3}"/>
              </c:ext>
            </c:extLst>
          </c:dPt>
          <c:dLbls>
            <c:dLbl>
              <c:idx val="0"/>
              <c:layout>
                <c:manualLayout>
                  <c:x val="5.0233225690706852E-2"/>
                  <c:y val="-7.8266946191474493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61D4-4F73-9687-E73DF987B6B3}"/>
                </c:ext>
              </c:extLst>
            </c:dLbl>
            <c:dLbl>
              <c:idx val="1"/>
              <c:layout>
                <c:manualLayout>
                  <c:x val="-8.6114101184068911E-2"/>
                  <c:y val="8.385744234800839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4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61D4-4F73-9687-E73DF987B6B3}"/>
                </c:ext>
              </c:extLst>
            </c:dLbl>
            <c:dLbl>
              <c:idx val="2"/>
              <c:layout>
                <c:manualLayout>
                  <c:x val="-0.11051309651955513"/>
                  <c:y val="5.0314465408805006E-2"/>
                </c:manualLayout>
              </c:layout>
              <c:spPr>
                <a:solidFill>
                  <a:sysClr val="window" lastClr="FFFFFF"/>
                </a:solidFill>
                <a:ln>
                  <a:solidFill>
                    <a:srgbClr val="ED7D31"/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6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5-61D4-4F73-9687-E73DF987B6B3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ED7D31"/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2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Sheet69!$A$4:$A$7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Sheet69!$B$4:$B$7</c:f>
              <c:numCache>
                <c:formatCode>General</c:formatCode>
                <c:ptCount val="3"/>
                <c:pt idx="0">
                  <c:v>60</c:v>
                </c:pt>
                <c:pt idx="1">
                  <c:v>39</c:v>
                </c:pt>
                <c:pt idx="2">
                  <c:v>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61D4-4F73-9687-E73DF987B6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6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2024_Coded_label_Faculty.xlsx]Sheet70!PivotTable21</c:name>
    <c:fmtId val="3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for Contract Employees for Faculty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Sheet70!$B$3:$B$4</c:f>
              <c:strCache>
                <c:ptCount val="1"/>
                <c:pt idx="0">
                  <c:v>1. Contract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Sheet70!$A$5:$A$8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Sheet70!$B$5:$B$8</c:f>
              <c:numCache>
                <c:formatCode>General</c:formatCode>
                <c:ptCount val="3"/>
                <c:pt idx="0">
                  <c:v>6</c:v>
                </c:pt>
                <c:pt idx="1">
                  <c:v>7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20-4F64-AFDA-723B03EF3445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093312"/>
        <c:axId val="391086256"/>
      </c:barChart>
      <c:catAx>
        <c:axId val="3910933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86256"/>
        <c:crosses val="autoZero"/>
        <c:auto val="1"/>
        <c:lblAlgn val="ctr"/>
        <c:lblOffset val="100"/>
        <c:noMultiLvlLbl val="0"/>
      </c:catAx>
      <c:valAx>
        <c:axId val="3910862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9331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cap="all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Permanent employees highest qualifications for Chemistry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cap="all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circle"/>
          <c:size val="6"/>
        </c:marke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1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7381944994410412E-2"/>
              <c:y val="-0.11644832605531295"/>
            </c:manualLayout>
          </c:layout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2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3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4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7381944994410412E-2"/>
              <c:y val="-0.11644832605531295"/>
            </c:manualLayout>
          </c:layout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5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  <c15:xForSave val="1"/>
            </c:ext>
          </c:extLst>
        </c:dLbl>
      </c:pivotFmt>
      <c:pivotFmt>
        <c:idx val="6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marker>
          <c:symbol val="none"/>
        </c:marke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7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layout>
            <c:manualLayout>
              <c:x val="5.7381944994410412E-2"/>
              <c:y val="-0.11644832605531295"/>
            </c:manualLayout>
          </c:layout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bestFit"/>
          <c:showLegendKey val="1"/>
          <c:showVal val="1"/>
          <c:showCatName val="1"/>
          <c:showSerName val="0"/>
          <c:showPercent val="1"/>
          <c:showBubbleSize val="0"/>
          <c:separator>
</c:separator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  <c:pivotFmt>
        <c:idx val="8"/>
        <c:spPr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c:spPr>
        <c:dLbl>
          <c:idx val="0"/>
          <c:spPr>
            <a:solidFill>
              <a:schemeClr val="lt1"/>
            </a:solidFill>
            <a:ln>
              <a:solidFill>
                <a:schemeClr val="accent4"/>
              </a:solidFill>
            </a:ln>
            <a:effectLst/>
          </c:spPr>
          <c:txPr>
            <a:bodyPr rot="0" spcFirstLastPara="1" vertOverflow="clip" horzOverflow="clip" vert="horz" wrap="square" lIns="38100" tIns="19050" rIns="38100" bIns="19050" anchor="ctr" anchorCtr="1">
              <a:spAutoFit/>
            </a:bodyPr>
            <a:lstStyle/>
            <a:p>
              <a:pPr>
                <a:defRPr sz="1000" b="1" i="0" u="none" strike="noStrike" kern="1200" baseline="0">
                  <a:solidFill>
                    <a:schemeClr val="accent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1"/>
          <c:showVal val="1"/>
          <c:showCatName val="1"/>
          <c:showSerName val="0"/>
          <c:showPercent val="1"/>
          <c:showBubbleSize val="0"/>
          <c:extLst>
            <c:ext xmlns:c15="http://schemas.microsoft.com/office/drawing/2012/chart" uri="{CE6537A1-D6FC-4f65-9D91-7224C49458BB}">
              <c15:spPr xmlns:c15="http://schemas.microsoft.com/office/drawing/2012/chart">
                <a:prstGeom prst="wedgeRectCallout">
                  <a:avLst/>
                </a:prstGeom>
                <a:noFill/>
                <a:ln>
                  <a:noFill/>
                </a:ln>
              </c15:spPr>
            </c:ext>
          </c:extLst>
        </c:dLbl>
      </c:pivotFmt>
    </c:pivotFmts>
    <c:plotArea>
      <c:layout/>
      <c:pieChart>
        <c:varyColors val="1"/>
        <c:ser>
          <c:idx val="0"/>
          <c:order val="0"/>
          <c:tx>
            <c:v>Total</c:v>
          </c:tx>
          <c:dPt>
            <c:idx val="0"/>
            <c:bubble3D val="0"/>
            <c:spPr>
              <a:solidFill>
                <a:schemeClr val="accent4">
                  <a:shade val="76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CCE0-41D3-B4AB-15FD51E60CE6}"/>
              </c:ext>
            </c:extLst>
          </c:dPt>
          <c:dPt>
            <c:idx val="1"/>
            <c:bubble3D val="0"/>
            <c:spPr>
              <a:solidFill>
                <a:schemeClr val="accent4">
                  <a:tint val="77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2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CCE0-41D3-B4AB-15FD51E60CE6}"/>
              </c:ext>
            </c:extLst>
          </c:dPt>
          <c:dLbls>
            <c:dLbl>
              <c:idx val="0"/>
              <c:layout>
                <c:manualLayout>
                  <c:x val="5.7381944994410412E-2"/>
                  <c:y val="-0.11644832605531295"/>
                </c:manualLayout>
              </c:layout>
              <c:spPr>
                <a:solidFill>
                  <a:prstClr val="white"/>
                </a:solidFill>
                <a:ln>
                  <a:solidFill>
                    <a:srgbClr val="FFC000">
                      <a:shade val="76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bestFit"/>
              <c:showLegendKey val="1"/>
              <c:showVal val="1"/>
              <c:showCatName val="1"/>
              <c:showSerName val="0"/>
              <c:showPercent val="1"/>
              <c:showBubbleSize val="0"/>
              <c:separator>
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1-CCE0-41D3-B4AB-15FD51E60CE6}"/>
                </c:ext>
              </c:extLst>
            </c:dLbl>
            <c:dLbl>
              <c:idx val="1"/>
              <c:spPr>
                <a:solidFill>
                  <a:prstClr val="white"/>
                </a:solidFill>
                <a:ln>
                  <a:solidFill>
                    <a:srgbClr val="FFC000">
                      <a:tint val="77000"/>
                    </a:srgbClr>
                  </a:solidFill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000" b="1" i="0" u="none" strike="noStrike" kern="1200" baseline="0">
                      <a:solidFill>
                        <a:schemeClr val="accent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outEnd"/>
              <c:showLegendKey val="1"/>
              <c:showVal val="1"/>
              <c:showCatName val="1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</c:ext>
                <c:ext xmlns:c16="http://schemas.microsoft.com/office/drawing/2014/chart" uri="{C3380CC4-5D6E-409C-BE32-E72D297353CC}">
                  <c16:uniqueId val="{00000003-CCE0-41D3-B4AB-15FD51E60CE6}"/>
                </c:ext>
              </c:extLst>
            </c:dLbl>
            <c:spPr>
              <a:solidFill>
                <a:prstClr val="white"/>
              </a:solidFill>
              <a:ln>
                <a:solidFill>
                  <a:srgbClr val="FFC000">
                    <a:shade val="76000"/>
                  </a:srgbClr>
                </a:solidFill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000" b="1" i="0" u="none" strike="noStrike" kern="1200" baseline="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1"/>
            <c:showVal val="1"/>
            <c:showCatName val="1"/>
            <c:showSerName val="0"/>
            <c:showPercent val="1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9</c:v>
              </c:pt>
              <c:pt idx="1">
                <c:v>3</c:v>
              </c:pt>
            </c:numLit>
          </c:val>
          <c:extLst>
            <c:ext xmlns:c16="http://schemas.microsoft.com/office/drawing/2014/chart" uri="{C3380CC4-5D6E-409C-BE32-E72D297353CC}">
              <c16:uniqueId val="{00000004-CCE0-41D3-B4AB-15FD51E60CE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7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2024_Coded_label_Faculty.xlsx]Sheet71!PivotTable23</c:name>
    <c:fmtId val="6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 for Permanent Employees for Faculty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Sheet71!$B$3:$B$4</c:f>
              <c:strCache>
                <c:ptCount val="1"/>
                <c:pt idx="0">
                  <c:v>2. Permanent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Sheet71!$A$5:$A$8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Sheet71!$B$5:$B$8</c:f>
              <c:numCache>
                <c:formatCode>General</c:formatCode>
                <c:ptCount val="3"/>
                <c:pt idx="0">
                  <c:v>54</c:v>
                </c:pt>
                <c:pt idx="1">
                  <c:v>32</c:v>
                </c:pt>
                <c:pt idx="2">
                  <c:v>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440-42AB-A444-208F98D8689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137608"/>
        <c:axId val="391138000"/>
      </c:barChart>
      <c:catAx>
        <c:axId val="3911376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38000"/>
        <c:crosses val="autoZero"/>
        <c:auto val="1"/>
        <c:lblAlgn val="ctr"/>
        <c:lblOffset val="100"/>
        <c:noMultiLvlLbl val="0"/>
      </c:catAx>
      <c:valAx>
        <c:axId val="39113800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3760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2024_Coded_label_Faculty.xlsx]Sheet72!PivotTable25</c:name>
    <c:fmtId val="5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Appointment Type and the Highest Qualification for Faculty</a:t>
            </a:r>
          </a:p>
        </c:rich>
      </c:tx>
      <c:layout>
        <c:manualLayout>
          <c:xMode val="edge"/>
          <c:yMode val="edge"/>
          <c:x val="0.19991848353203368"/>
          <c:y val="1.22272176920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 dirty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6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Sheet72!$B$3:$B$4</c:f>
              <c:strCache>
                <c:ptCount val="1"/>
                <c:pt idx="0">
                  <c:v>1. Doctorate / PhD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Sheet72!$A$5:$A$21</c:f>
              <c:strCache>
                <c:ptCount val="16"/>
                <c:pt idx="0">
                  <c:v>1. Head of Department</c:v>
                </c:pt>
                <c:pt idx="1">
                  <c:v>10. Tech Assist</c:v>
                </c:pt>
                <c:pt idx="2">
                  <c:v>11. HOD/ Senior Lecturer</c:v>
                </c:pt>
                <c:pt idx="3">
                  <c:v>12. NGAP</c:v>
                </c:pt>
                <c:pt idx="4">
                  <c:v>13. Associated Professor</c:v>
                </c:pt>
                <c:pt idx="5">
                  <c:v>14. Goot Candidate</c:v>
                </c:pt>
                <c:pt idx="6">
                  <c:v>15. Associate Director</c:v>
                </c:pt>
                <c:pt idx="7">
                  <c:v>16. Director</c:v>
                </c:pt>
                <c:pt idx="8">
                  <c:v>2. Junior Lecturer</c:v>
                </c:pt>
                <c:pt idx="9">
                  <c:v>3. Lecturer</c:v>
                </c:pt>
                <c:pt idx="10">
                  <c:v>4. P/T Lecturer</c:v>
                </c:pt>
                <c:pt idx="11">
                  <c:v>5. P/T Lecturer Goot</c:v>
                </c:pt>
                <c:pt idx="12">
                  <c:v>6. Professor</c:v>
                </c:pt>
                <c:pt idx="13">
                  <c:v>7. Senior Lecturer</c:v>
                </c:pt>
                <c:pt idx="14">
                  <c:v>8. Technician</c:v>
                </c:pt>
                <c:pt idx="15">
                  <c:v>9. Secretary</c:v>
                </c:pt>
              </c:strCache>
            </c:strRef>
          </c:cat>
          <c:val>
            <c:numRef>
              <c:f>Sheet72!$B$5:$B$21</c:f>
              <c:numCache>
                <c:formatCode>General</c:formatCode>
                <c:ptCount val="16"/>
                <c:pt idx="0">
                  <c:v>2</c:v>
                </c:pt>
                <c:pt idx="2">
                  <c:v>2</c:v>
                </c:pt>
                <c:pt idx="3">
                  <c:v>1</c:v>
                </c:pt>
                <c:pt idx="4">
                  <c:v>8</c:v>
                </c:pt>
                <c:pt idx="7">
                  <c:v>1</c:v>
                </c:pt>
                <c:pt idx="9">
                  <c:v>19</c:v>
                </c:pt>
                <c:pt idx="10">
                  <c:v>1</c:v>
                </c:pt>
                <c:pt idx="11">
                  <c:v>2</c:v>
                </c:pt>
                <c:pt idx="12">
                  <c:v>8</c:v>
                </c:pt>
                <c:pt idx="13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DA6-4D01-841D-8457279FED26}"/>
            </c:ext>
          </c:extLst>
        </c:ser>
        <c:ser>
          <c:idx val="1"/>
          <c:order val="1"/>
          <c:tx>
            <c:strRef>
              <c:f>Sheet72!$C$3:$C$4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Sheet72!$A$5:$A$21</c:f>
              <c:strCache>
                <c:ptCount val="16"/>
                <c:pt idx="0">
                  <c:v>1. Head of Department</c:v>
                </c:pt>
                <c:pt idx="1">
                  <c:v>10. Tech Assist</c:v>
                </c:pt>
                <c:pt idx="2">
                  <c:v>11. HOD/ Senior Lecturer</c:v>
                </c:pt>
                <c:pt idx="3">
                  <c:v>12. NGAP</c:v>
                </c:pt>
                <c:pt idx="4">
                  <c:v>13. Associated Professor</c:v>
                </c:pt>
                <c:pt idx="5">
                  <c:v>14. Goot Candidate</c:v>
                </c:pt>
                <c:pt idx="6">
                  <c:v>15. Associate Director</c:v>
                </c:pt>
                <c:pt idx="7">
                  <c:v>16. Director</c:v>
                </c:pt>
                <c:pt idx="8">
                  <c:v>2. Junior Lecturer</c:v>
                </c:pt>
                <c:pt idx="9">
                  <c:v>3. Lecturer</c:v>
                </c:pt>
                <c:pt idx="10">
                  <c:v>4. P/T Lecturer</c:v>
                </c:pt>
                <c:pt idx="11">
                  <c:v>5. P/T Lecturer Goot</c:v>
                </c:pt>
                <c:pt idx="12">
                  <c:v>6. Professor</c:v>
                </c:pt>
                <c:pt idx="13">
                  <c:v>7. Senior Lecturer</c:v>
                </c:pt>
                <c:pt idx="14">
                  <c:v>8. Technician</c:v>
                </c:pt>
                <c:pt idx="15">
                  <c:v>9. Secretary</c:v>
                </c:pt>
              </c:strCache>
            </c:strRef>
          </c:cat>
          <c:val>
            <c:numRef>
              <c:f>Sheet72!$C$5:$C$21</c:f>
              <c:numCache>
                <c:formatCode>General</c:formatCode>
                <c:ptCount val="16"/>
                <c:pt idx="3">
                  <c:v>2</c:v>
                </c:pt>
                <c:pt idx="5">
                  <c:v>1</c:v>
                </c:pt>
                <c:pt idx="6">
                  <c:v>1</c:v>
                </c:pt>
                <c:pt idx="8">
                  <c:v>2</c:v>
                </c:pt>
                <c:pt idx="9">
                  <c:v>28</c:v>
                </c:pt>
                <c:pt idx="10">
                  <c:v>1</c:v>
                </c:pt>
                <c:pt idx="13">
                  <c:v>2</c:v>
                </c:pt>
                <c:pt idx="14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DA6-4D01-841D-8457279FED26}"/>
            </c:ext>
          </c:extLst>
        </c:ser>
        <c:ser>
          <c:idx val="2"/>
          <c:order val="2"/>
          <c:tx>
            <c:strRef>
              <c:f>Sheet72!$D$3:$D$4</c:f>
              <c:strCache>
                <c:ptCount val="1"/>
                <c:pt idx="0">
                  <c:v>3. 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Sheet72!$A$5:$A$21</c:f>
              <c:strCache>
                <c:ptCount val="16"/>
                <c:pt idx="0">
                  <c:v>1. Head of Department</c:v>
                </c:pt>
                <c:pt idx="1">
                  <c:v>10. Tech Assist</c:v>
                </c:pt>
                <c:pt idx="2">
                  <c:v>11. HOD/ Senior Lecturer</c:v>
                </c:pt>
                <c:pt idx="3">
                  <c:v>12. NGAP</c:v>
                </c:pt>
                <c:pt idx="4">
                  <c:v>13. Associated Professor</c:v>
                </c:pt>
                <c:pt idx="5">
                  <c:v>14. Goot Candidate</c:v>
                </c:pt>
                <c:pt idx="6">
                  <c:v>15. Associate Director</c:v>
                </c:pt>
                <c:pt idx="7">
                  <c:v>16. Director</c:v>
                </c:pt>
                <c:pt idx="8">
                  <c:v>2. Junior Lecturer</c:v>
                </c:pt>
                <c:pt idx="9">
                  <c:v>3. Lecturer</c:v>
                </c:pt>
                <c:pt idx="10">
                  <c:v>4. P/T Lecturer</c:v>
                </c:pt>
                <c:pt idx="11">
                  <c:v>5. P/T Lecturer Goot</c:v>
                </c:pt>
                <c:pt idx="12">
                  <c:v>6. Professor</c:v>
                </c:pt>
                <c:pt idx="13">
                  <c:v>7. Senior Lecturer</c:v>
                </c:pt>
                <c:pt idx="14">
                  <c:v>8. Technician</c:v>
                </c:pt>
                <c:pt idx="15">
                  <c:v>9. Secretary</c:v>
                </c:pt>
              </c:strCache>
            </c:strRef>
          </c:cat>
          <c:val>
            <c:numRef>
              <c:f>Sheet72!$D$5:$D$21</c:f>
              <c:numCache>
                <c:formatCode>General</c:formatCode>
                <c:ptCount val="16"/>
                <c:pt idx="1">
                  <c:v>3</c:v>
                </c:pt>
                <c:pt idx="9">
                  <c:v>2</c:v>
                </c:pt>
                <c:pt idx="14">
                  <c:v>1</c:v>
                </c:pt>
                <c:pt idx="15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2DA6-4D01-841D-8457279FED26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089000"/>
        <c:axId val="391086648"/>
      </c:barChart>
      <c:catAx>
        <c:axId val="391089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86648"/>
        <c:crosses val="autoZero"/>
        <c:auto val="1"/>
        <c:lblAlgn val="ctr"/>
        <c:lblOffset val="100"/>
        <c:noMultiLvlLbl val="0"/>
      </c:catAx>
      <c:valAx>
        <c:axId val="391086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089000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2024_Coded_label_Faculty.xlsx]Sheet73!PivotTable27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The Total Distribution of The Qualification Applied For and The Highest Qualification for Faculty</a:t>
            </a:r>
          </a:p>
        </c:rich>
      </c:tx>
      <c:layout>
        <c:manualLayout>
          <c:xMode val="edge"/>
          <c:yMode val="edge"/>
          <c:x val="0.15664735230526441"/>
          <c:y val="1.453479084310775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Sheet73!$B$3:$B$4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Sheet73!$B$5:$B$8</c:f>
              <c:numCache>
                <c:formatCode>General</c:formatCode>
                <c:ptCount val="3"/>
                <c:pt idx="1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6E2-425C-AB79-3898A728898D}"/>
            </c:ext>
          </c:extLst>
        </c:ser>
        <c:ser>
          <c:idx val="1"/>
          <c:order val="1"/>
          <c:tx>
            <c:strRef>
              <c:f>Sheet73!$C$3:$C$4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Sheet73!$C$5:$C$8</c:f>
              <c:numCache>
                <c:formatCode>General</c:formatCode>
                <c:ptCount val="3"/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46E2-425C-AB79-3898A728898D}"/>
            </c:ext>
          </c:extLst>
        </c:ser>
        <c:ser>
          <c:idx val="2"/>
          <c:order val="2"/>
          <c:tx>
            <c:strRef>
              <c:f>Sheet73!$D$3:$D$4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Sheet73!$D$5:$D$8</c:f>
              <c:numCache>
                <c:formatCode>General</c:formatCode>
                <c:ptCount val="3"/>
                <c:pt idx="0">
                  <c:v>60</c:v>
                </c:pt>
                <c:pt idx="1">
                  <c:v>15</c:v>
                </c:pt>
                <c:pt idx="2">
                  <c:v>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46E2-425C-AB79-3898A728898D}"/>
            </c:ext>
          </c:extLst>
        </c:ser>
        <c:ser>
          <c:idx val="3"/>
          <c:order val="3"/>
          <c:tx>
            <c:strRef>
              <c:f>Sheet73!$E$3:$E$4</c:f>
              <c:strCache>
                <c:ptCount val="1"/>
                <c:pt idx="0">
                  <c:v>4. 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Sheet73!$A$5:$A$8</c:f>
              <c:strCache>
                <c:ptCount val="3"/>
                <c:pt idx="0">
                  <c:v>1. Doctorate / PhD</c:v>
                </c:pt>
                <c:pt idx="1">
                  <c:v>2. Masters</c:v>
                </c:pt>
                <c:pt idx="2">
                  <c:v>3. Other</c:v>
                </c:pt>
              </c:strCache>
            </c:strRef>
          </c:cat>
          <c:val>
            <c:numRef>
              <c:f>Sheet73!$E$5:$E$8</c:f>
              <c:numCache>
                <c:formatCode>General</c:formatCode>
                <c:ptCount val="3"/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46E2-425C-AB79-3898A728898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136432"/>
        <c:axId val="391143488"/>
      </c:barChart>
      <c:catAx>
        <c:axId val="391136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43488"/>
        <c:crosses val="autoZero"/>
        <c:auto val="1"/>
        <c:lblAlgn val="ctr"/>
        <c:lblOffset val="100"/>
        <c:noMultiLvlLbl val="0"/>
      </c:catAx>
      <c:valAx>
        <c:axId val="3911434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36432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7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pivotSource>
    <c:name>[Staff Qualifi Progress Plan - 20 June 2024_Coded_label_Faculty.xlsx]Sheet75!PivotTable31</c:name>
    <c:fmtId val="4"/>
  </c:pivotSource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of Qualifications Applied For and Expected Date of Completion for Faculty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7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8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9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Sheet75!$B$3:$B$4</c:f>
              <c:strCache>
                <c:ptCount val="1"/>
                <c:pt idx="0">
                  <c:v>1. Doctorate/ PhD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Sheet75!$A$5:$A$11</c:f>
              <c:strCache>
                <c:ptCount val="6"/>
                <c:pt idx="0">
                  <c:v>1. 2024</c:v>
                </c:pt>
                <c:pt idx="1">
                  <c:v>2. 2027</c:v>
                </c:pt>
                <c:pt idx="2">
                  <c:v>4. 2028</c:v>
                </c:pt>
                <c:pt idx="3">
                  <c:v>5. 2029</c:v>
                </c:pt>
                <c:pt idx="4">
                  <c:v>6. 2026</c:v>
                </c:pt>
                <c:pt idx="5">
                  <c:v>7. 2025</c:v>
                </c:pt>
              </c:strCache>
            </c:strRef>
          </c:cat>
          <c:val>
            <c:numRef>
              <c:f>Sheet75!$B$5:$B$11</c:f>
              <c:numCache>
                <c:formatCode>General</c:formatCode>
                <c:ptCount val="6"/>
                <c:pt idx="0">
                  <c:v>9</c:v>
                </c:pt>
                <c:pt idx="1">
                  <c:v>6</c:v>
                </c:pt>
                <c:pt idx="2">
                  <c:v>1</c:v>
                </c:pt>
                <c:pt idx="4">
                  <c:v>6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80B-4843-91FE-3CEE2EACDEC2}"/>
            </c:ext>
          </c:extLst>
        </c:ser>
        <c:ser>
          <c:idx val="1"/>
          <c:order val="1"/>
          <c:tx>
            <c:strRef>
              <c:f>Sheet75!$C$3:$C$4</c:f>
              <c:strCache>
                <c:ptCount val="1"/>
                <c:pt idx="0">
                  <c:v>2. Masters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Sheet75!$A$5:$A$11</c:f>
              <c:strCache>
                <c:ptCount val="6"/>
                <c:pt idx="0">
                  <c:v>1. 2024</c:v>
                </c:pt>
                <c:pt idx="1">
                  <c:v>2. 2027</c:v>
                </c:pt>
                <c:pt idx="2">
                  <c:v>4. 2028</c:v>
                </c:pt>
                <c:pt idx="3">
                  <c:v>5. 2029</c:v>
                </c:pt>
                <c:pt idx="4">
                  <c:v>6. 2026</c:v>
                </c:pt>
                <c:pt idx="5">
                  <c:v>7. 2025</c:v>
                </c:pt>
              </c:strCache>
            </c:strRef>
          </c:cat>
          <c:val>
            <c:numRef>
              <c:f>Sheet75!$C$5:$C$11</c:f>
              <c:numCache>
                <c:formatCode>General</c:formatCode>
                <c:ptCount val="6"/>
                <c:pt idx="0">
                  <c:v>1</c:v>
                </c:pt>
                <c:pt idx="5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80B-4843-91FE-3CEE2EACDEC2}"/>
            </c:ext>
          </c:extLst>
        </c:ser>
        <c:ser>
          <c:idx val="2"/>
          <c:order val="2"/>
          <c:tx>
            <c:strRef>
              <c:f>Sheet75!$D$3:$D$4</c:f>
              <c:strCache>
                <c:ptCount val="1"/>
                <c:pt idx="0">
                  <c:v>3. None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Sheet75!$A$5:$A$11</c:f>
              <c:strCache>
                <c:ptCount val="6"/>
                <c:pt idx="0">
                  <c:v>1. 2024</c:v>
                </c:pt>
                <c:pt idx="1">
                  <c:v>2. 2027</c:v>
                </c:pt>
                <c:pt idx="2">
                  <c:v>4. 2028</c:v>
                </c:pt>
                <c:pt idx="3">
                  <c:v>5. 2029</c:v>
                </c:pt>
                <c:pt idx="4">
                  <c:v>6. 2026</c:v>
                </c:pt>
                <c:pt idx="5">
                  <c:v>7. 2025</c:v>
                </c:pt>
              </c:strCache>
            </c:strRef>
          </c:cat>
          <c:val>
            <c:numRef>
              <c:f>Sheet75!$D$5:$D$11</c:f>
              <c:numCache>
                <c:formatCode>General</c:formatCode>
                <c:ptCount val="6"/>
                <c:pt idx="0">
                  <c:v>1</c:v>
                </c:pt>
                <c:pt idx="1">
                  <c:v>1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80B-4843-91FE-3CEE2EACDEC2}"/>
            </c:ext>
          </c:extLst>
        </c:ser>
        <c:ser>
          <c:idx val="3"/>
          <c:order val="3"/>
          <c:tx>
            <c:strRef>
              <c:f>Sheet75!$E$3:$E$4</c:f>
              <c:strCache>
                <c:ptCount val="1"/>
                <c:pt idx="0">
                  <c:v>4. Other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Sheet75!$A$5:$A$11</c:f>
              <c:strCache>
                <c:ptCount val="6"/>
                <c:pt idx="0">
                  <c:v>1. 2024</c:v>
                </c:pt>
                <c:pt idx="1">
                  <c:v>2. 2027</c:v>
                </c:pt>
                <c:pt idx="2">
                  <c:v>4. 2028</c:v>
                </c:pt>
                <c:pt idx="3">
                  <c:v>5. 2029</c:v>
                </c:pt>
                <c:pt idx="4">
                  <c:v>6. 2026</c:v>
                </c:pt>
                <c:pt idx="5">
                  <c:v>7. 2025</c:v>
                </c:pt>
              </c:strCache>
            </c:strRef>
          </c:cat>
          <c:val>
            <c:numRef>
              <c:f>Sheet75!$E$5:$E$11</c:f>
              <c:numCache>
                <c:formatCode>General</c:formatCode>
                <c:ptCount val="6"/>
                <c:pt idx="0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80B-4843-91FE-3CEE2EACDEC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391123496"/>
        <c:axId val="391122712"/>
      </c:barChart>
      <c:catAx>
        <c:axId val="391123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22712"/>
        <c:crosses val="autoZero"/>
        <c:auto val="1"/>
        <c:lblAlgn val="ctr"/>
        <c:lblOffset val="100"/>
        <c:noMultiLvlLbl val="0"/>
      </c:catAx>
      <c:valAx>
        <c:axId val="3911227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911234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>
    <c:ext xmlns:c14="http://schemas.microsoft.com/office/drawing/2007/8/2/chart" uri="{781A3756-C4B2-4CAC-9D66-4F8BD8637D16}">
      <c14:pivotOptions>
        <c14:dropZoneFilter val="1"/>
        <c14:dropZoneCategories val="1"/>
        <c14:dropZoneData val="1"/>
        <c14:dropZoneSeries val="1"/>
      </c14:pivotOptions>
    </c:ext>
  </c:extLst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employment status of all the chemistry employees and their qualifications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6"/>
        <c:spPr>
          <a:solidFill>
            <a:schemeClr val="accent2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1. Contract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4</c:v>
              </c:pt>
              <c:pt idx="1">
                <c:v>2</c:v>
              </c:pt>
            </c:numLit>
          </c:val>
          <c:extLst>
            <c:ext xmlns:c16="http://schemas.microsoft.com/office/drawing/2014/chart" uri="{C3380CC4-5D6E-409C-BE32-E72D297353CC}">
              <c16:uniqueId val="{00000000-0CB9-46A0-9BDE-896D91098B71}"/>
            </c:ext>
          </c:extLst>
        </c:ser>
        <c:ser>
          <c:idx val="1"/>
          <c:order val="1"/>
          <c:tx>
            <c:v>2. Permanent</c:v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9</c:v>
              </c:pt>
              <c:pt idx="1">
                <c:v>3</c:v>
              </c:pt>
            </c:numLit>
          </c:val>
          <c:extLst>
            <c:ext xmlns:c16="http://schemas.microsoft.com/office/drawing/2014/chart" uri="{C3380CC4-5D6E-409C-BE32-E72D297353CC}">
              <c16:uniqueId val="{00000001-0CB9-46A0-9BDE-896D91098B71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1644168"/>
        <c:axId val="281655144"/>
      </c:barChart>
      <c:catAx>
        <c:axId val="281644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655144"/>
        <c:crosses val="autoZero"/>
        <c:auto val="1"/>
        <c:lblAlgn val="ctr"/>
        <c:lblOffset val="100"/>
        <c:noMultiLvlLbl val="0"/>
      </c:catAx>
      <c:valAx>
        <c:axId val="2816551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1644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 rtl="0">
              <a:defRPr lang="en-US" sz="1600" b="1" i="0" u="none" strike="noStrike" kern="1200" cap="all" spc="0" baseline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i="0" u="none" strike="noStrike" kern="1200" cap="all" spc="0" baseline="0" dirty="0">
                <a:solidFill>
                  <a:prstClr val="black">
                    <a:lumMod val="65000"/>
                    <a:lumOff val="35000"/>
                  </a:prstClr>
                </a:solidFill>
                <a:latin typeface="+mn-lt"/>
                <a:ea typeface="+mn-ea"/>
                <a:cs typeface="+mn-cs"/>
              </a:rPr>
              <a:t>Total distribution of Highest Qualifications Status of All the chemistry employees and Qualifications registered for 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 rtl="0">
            <a:defRPr lang="en-US" sz="1600" b="1" i="0" u="none" strike="noStrike" kern="1200" cap="all" spc="0" baseline="0">
              <a:solidFill>
                <a:prstClr val="black">
                  <a:lumMod val="65000"/>
                  <a:lumOff val="35000"/>
                </a:prst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ivotFmts>
      <c:pivotFmt>
        <c:idx val="0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1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2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3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4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  <c:pivotFmt>
        <c:idx val="5"/>
        <c:spPr>
          <a:solidFill>
            <a:schemeClr val="accent1"/>
          </a:solidFill>
          <a:ln>
            <a:noFill/>
          </a:ln>
          <a:effectLst/>
        </c:spPr>
        <c:marker>
          <c:symbol val="none"/>
        </c:marker>
        <c:dLbl>
          <c:idx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lIns="38100" tIns="19050" rIns="38100" bIns="19050" anchor="ctr" anchorCtr="1">
              <a:spAutoFit/>
            </a:bodyPr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  <c:dLblPos val="outEnd"/>
          <c:showLegendKey val="0"/>
          <c:showVal val="1"/>
          <c:showCatName val="0"/>
          <c:showSerName val="0"/>
          <c:showPercent val="0"/>
          <c:showBubbleSize val="0"/>
          <c:extLst>
            <c:ext xmlns:c15="http://schemas.microsoft.com/office/drawing/2012/chart" uri="{CE6537A1-D6FC-4f65-9D91-7224C49458BB}"/>
          </c:extLst>
        </c:dLbl>
      </c:pivotFmt>
    </c:pivotFmts>
    <c:plotArea>
      <c:layout/>
      <c:barChart>
        <c:barDir val="col"/>
        <c:grouping val="clustered"/>
        <c:varyColors val="0"/>
        <c:ser>
          <c:idx val="0"/>
          <c:order val="0"/>
          <c:tx>
            <c:v>1. Doctorate/ PhD</c:v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0</c:v>
              </c:pt>
              <c:pt idx="1">
                <c:v>4</c:v>
              </c:pt>
            </c:numLit>
          </c:val>
          <c:extLst>
            <c:ext xmlns:c16="http://schemas.microsoft.com/office/drawing/2014/chart" uri="{C3380CC4-5D6E-409C-BE32-E72D297353CC}">
              <c16:uniqueId val="{00000000-AA31-43A2-8E23-27831C5E2617}"/>
            </c:ext>
          </c:extLst>
        </c:ser>
        <c:ser>
          <c:idx val="1"/>
          <c:order val="1"/>
          <c:tx>
            <c:v>3. None</c:v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Lit>
              <c:ptCount val="2"/>
              <c:pt idx="0">
                <c:v>1. Doctorate / PhD</c:v>
              </c:pt>
              <c:pt idx="1">
                <c:v>2. Masters</c:v>
              </c:pt>
            </c:strLit>
          </c:cat>
          <c:val>
            <c:numLit>
              <c:formatCode>General</c:formatCode>
              <c:ptCount val="2"/>
              <c:pt idx="0">
                <c:v>13</c:v>
              </c:pt>
              <c:pt idx="1">
                <c:v>1</c:v>
              </c:pt>
            </c:numLit>
          </c:val>
          <c:extLst>
            <c:ext xmlns:c16="http://schemas.microsoft.com/office/drawing/2014/chart" uri="{C3380CC4-5D6E-409C-BE32-E72D297353CC}">
              <c16:uniqueId val="{00000001-AA31-43A2-8E23-27831C5E261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286889696"/>
        <c:axId val="286890872"/>
      </c:barChart>
      <c:catAx>
        <c:axId val="2868896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890872"/>
        <c:crosses val="autoZero"/>
        <c:auto val="1"/>
        <c:lblAlgn val="ctr"/>
        <c:lblOffset val="100"/>
        <c:noMultiLvlLbl val="0"/>
      </c:catAx>
      <c:valAx>
        <c:axId val="286890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6889696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</c:dTable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extLst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5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4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6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4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5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8.xml><?xml version="1.0" encoding="utf-8"?>
<cs:colorStyle xmlns:cs="http://schemas.microsoft.com/office/drawing/2012/chartStyle" xmlns:a="http://schemas.openxmlformats.org/drawingml/2006/main" meth="withinLinear" id="15">
  <a:schemeClr val="accent2"/>
</cs:colorStyle>
</file>

<file path=ppt/charts/colors59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7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0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cs:styleClr val="auto"/>
    </cs:fontRef>
    <cs:defRPr sz="133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33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1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2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0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4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5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8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5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cs:styleClr val="auto"/>
    </cs:fontRef>
    <cs:defRPr sz="1000" b="1" i="0" u="none" strike="noStrike" kern="1200" spc="0" baseline="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000" b="1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635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88900" sx="102000" sy="102000" algn="ctr" rotWithShape="0">
          <a:prstClr val="black">
            <a:alpha val="10000"/>
          </a:prstClr>
        </a:outerShdw>
      </a:effectLst>
      <a:scene3d>
        <a:camera prst="orthographicFront"/>
        <a:lightRig rig="threePt" dir="t"/>
      </a:scene3d>
      <a:sp3d>
        <a:bevelT w="127000" h="127000"/>
        <a:bevelB w="127000" h="127000"/>
      </a:sp3d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cap="all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2942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990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987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5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017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312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7915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85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854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24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350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02F948-8EF8-433E-B17B-B1D255264B14}" type="datetimeFigureOut">
              <a:rPr lang="en-US" smtClean="0"/>
              <a:t>11/17/2024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F6693-A435-4124-A412-C573462B04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52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6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eg"/><Relationship Id="rId5" Type="http://schemas.openxmlformats.org/officeDocument/2006/relationships/image" Target="../media/image44.jpeg"/><Relationship Id="rId4" Type="http://schemas.openxmlformats.org/officeDocument/2006/relationships/image" Target="../media/image3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4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5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6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9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0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1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2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hands reaching out to the ground&#10;&#10;Description automatically generated">
            <a:extLst>
              <a:ext uri="{FF2B5EF4-FFF2-40B4-BE49-F238E27FC236}">
                <a16:creationId xmlns:a16="http://schemas.microsoft.com/office/drawing/2014/main" id="{310EE96D-141D-E165-77D1-E457D906158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9853" y="255822"/>
            <a:ext cx="1408253" cy="2503561"/>
          </a:xfrm>
          <a:prstGeom prst="rect">
            <a:avLst/>
          </a:prstGeom>
        </p:spPr>
      </p:pic>
      <p:pic>
        <p:nvPicPr>
          <p:cNvPr id="6" name="Picture 5" descr="A group of people hugging each other&#10;&#10;Description automatically generated">
            <a:extLst>
              <a:ext uri="{FF2B5EF4-FFF2-40B4-BE49-F238E27FC236}">
                <a16:creationId xmlns:a16="http://schemas.microsoft.com/office/drawing/2014/main" id="{A6EBCBC7-DB58-DD94-2179-8F7448B706C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4" r="999" b="-1"/>
          <a:stretch/>
        </p:blipFill>
        <p:spPr>
          <a:xfrm>
            <a:off x="8780548" y="881000"/>
            <a:ext cx="3044519" cy="2159266"/>
          </a:xfrm>
          <a:prstGeom prst="rect">
            <a:avLst/>
          </a:prstGeom>
        </p:spPr>
      </p:pic>
      <p:pic>
        <p:nvPicPr>
          <p:cNvPr id="50" name="Picture 49" descr="A close-up of a logo&#10;&#10;Description automatically generated">
            <a:extLst>
              <a:ext uri="{FF2B5EF4-FFF2-40B4-BE49-F238E27FC236}">
                <a16:creationId xmlns:a16="http://schemas.microsoft.com/office/drawing/2014/main" id="{9AF559EB-7D17-FD01-E24D-BB008642AD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0183" y="3712786"/>
            <a:ext cx="3054733" cy="1507834"/>
          </a:xfrm>
          <a:prstGeom prst="rect">
            <a:avLst/>
          </a:prstGeom>
        </p:spPr>
      </p:pic>
      <p:pic>
        <p:nvPicPr>
          <p:cNvPr id="9" name="Picture 8" descr="A person working on a computer&#10;&#10;Description automatically generated">
            <a:extLst>
              <a:ext uri="{FF2B5EF4-FFF2-40B4-BE49-F238E27FC236}">
                <a16:creationId xmlns:a16="http://schemas.microsoft.com/office/drawing/2014/main" id="{05BF01E8-FC40-B7DD-5EA7-C75CCB38027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3" t="9091" r="20605"/>
          <a:stretch/>
        </p:blipFill>
        <p:spPr>
          <a:xfrm>
            <a:off x="8048162" y="3595869"/>
            <a:ext cx="3054730" cy="241670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EBBB76-40D4-4FBB-8B0A-D97ABAA6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4320" y="6454671"/>
            <a:ext cx="448056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 sz="1100">
                <a:solidFill>
                  <a:schemeClr val="tx1">
                    <a:lumMod val="50000"/>
                    <a:lumOff val="50000"/>
                  </a:schemeClr>
                </a:solidFill>
              </a:rPr>
              <a:t>1</a:t>
            </a:r>
            <a:endParaRPr lang="en-ZA" sz="11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Picture 10" descr="A person using a calculator and a pen&#10;&#10;Description automatically generated">
            <a:extLst>
              <a:ext uri="{FF2B5EF4-FFF2-40B4-BE49-F238E27FC236}">
                <a16:creationId xmlns:a16="http://schemas.microsoft.com/office/drawing/2014/main" id="{41732906-9DAB-5AFA-82B9-3E82607A534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31" r="9091" b="17562"/>
          <a:stretch/>
        </p:blipFill>
        <p:spPr>
          <a:xfrm>
            <a:off x="6844709" y="1787002"/>
            <a:ext cx="1819236" cy="14392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13E956-31D3-F811-8305-DDFC381B047A}"/>
              </a:ext>
            </a:extLst>
          </p:cNvPr>
          <p:cNvSpPr txBox="1"/>
          <p:nvPr/>
        </p:nvSpPr>
        <p:spPr>
          <a:xfrm>
            <a:off x="504772" y="2759383"/>
            <a:ext cx="5748543" cy="133923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lvl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ZA" sz="4400" b="1" dirty="0">
                <a:latin typeface="+mj-lt"/>
                <a:ea typeface="+mj-ea"/>
                <a:cs typeface="+mj-cs"/>
              </a:rPr>
              <a:t>Chemistry Data</a:t>
            </a:r>
            <a:endParaRPr lang="en-US" sz="4400" b="1" dirty="0"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07370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372302"/>
              </p:ext>
            </p:extLst>
          </p:nvPr>
        </p:nvGraphicFramePr>
        <p:xfrm>
          <a:off x="319088" y="171450"/>
          <a:ext cx="11872912" cy="64008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86699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25897486"/>
              </p:ext>
            </p:extLst>
          </p:nvPr>
        </p:nvGraphicFramePr>
        <p:xfrm>
          <a:off x="0" y="714375"/>
          <a:ext cx="12192000" cy="513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011838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3387252"/>
              </p:ext>
            </p:extLst>
          </p:nvPr>
        </p:nvGraphicFramePr>
        <p:xfrm>
          <a:off x="928688" y="200025"/>
          <a:ext cx="10058399" cy="61150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598818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4574" y="3814916"/>
            <a:ext cx="5046196" cy="150088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Text Science &amp; App Technology Data</a:t>
            </a:r>
          </a:p>
        </p:txBody>
      </p:sp>
      <p:pic>
        <p:nvPicPr>
          <p:cNvPr id="16" name="Picture 15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3E9E8DCB-A7EA-C5DB-1559-693BF012369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33" y="968991"/>
            <a:ext cx="1484018" cy="2223248"/>
          </a:xfrm>
          <a:prstGeom prst="rect">
            <a:avLst/>
          </a:prstGeom>
        </p:spPr>
      </p:pic>
      <p:pic>
        <p:nvPicPr>
          <p:cNvPr id="27" name="Picture 26" descr="Close-up of a sewing machine&#10;&#10;Description automatically generated">
            <a:extLst>
              <a:ext uri="{FF2B5EF4-FFF2-40B4-BE49-F238E27FC236}">
                <a16:creationId xmlns:a16="http://schemas.microsoft.com/office/drawing/2014/main" id="{A81444B2-9C50-7BDF-EEA0-064744F790E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8128" y="434000"/>
            <a:ext cx="1841123" cy="2758238"/>
          </a:xfrm>
          <a:prstGeom prst="rect">
            <a:avLst/>
          </a:prstGeom>
        </p:spPr>
      </p:pic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F86F0D8E-9F7F-ED52-8752-2009740747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1" y="1125636"/>
            <a:ext cx="2837871" cy="1400790"/>
          </a:xfrm>
          <a:prstGeom prst="rect">
            <a:avLst/>
          </a:prstGeom>
        </p:spPr>
      </p:pic>
      <p:pic>
        <p:nvPicPr>
          <p:cNvPr id="25" name="Picture 24" descr="A machine with a blue light&#10;&#10;Description automatically generated">
            <a:extLst>
              <a:ext uri="{FF2B5EF4-FFF2-40B4-BE49-F238E27FC236}">
                <a16:creationId xmlns:a16="http://schemas.microsoft.com/office/drawing/2014/main" id="{33C7F8DC-A088-03B5-1232-73818F27BA9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3636" y="3428999"/>
            <a:ext cx="1359354" cy="2416629"/>
          </a:xfrm>
          <a:prstGeom prst="rect">
            <a:avLst/>
          </a:prstGeom>
        </p:spPr>
      </p:pic>
      <p:pic>
        <p:nvPicPr>
          <p:cNvPr id="18" name="Picture 17" descr="Close-up of a sewing machine needle and thread&#10;&#10;Description automatically generated">
            <a:extLst>
              <a:ext uri="{FF2B5EF4-FFF2-40B4-BE49-F238E27FC236}">
                <a16:creationId xmlns:a16="http://schemas.microsoft.com/office/drawing/2014/main" id="{6906963A-1C2B-7975-766A-107C18D223D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726" y="3022979"/>
            <a:ext cx="1817420" cy="27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299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easuring tape&#10;&#10;Description automatically generated">
            <a:extLst>
              <a:ext uri="{FF2B5EF4-FFF2-40B4-BE49-F238E27FC236}">
                <a16:creationId xmlns:a16="http://schemas.microsoft.com/office/drawing/2014/main" id="{9F3E0F70-6674-14BA-17DC-76FE2EE6B9F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016" r="9091" b="26977"/>
          <a:stretch/>
        </p:blipFill>
        <p:spPr>
          <a:xfrm>
            <a:off x="4227871" y="10"/>
            <a:ext cx="796412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C7DF0-100A-E86C-83EB-B4707C08BE98}"/>
              </a:ext>
            </a:extLst>
          </p:cNvPr>
          <p:cNvSpPr txBox="1"/>
          <p:nvPr/>
        </p:nvSpPr>
        <p:spPr>
          <a:xfrm>
            <a:off x="0" y="2718054"/>
            <a:ext cx="4345858" cy="59541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342900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Text Science &amp; App Technology  Staff  </a:t>
            </a:r>
          </a:p>
        </p:txBody>
      </p:sp>
    </p:spTree>
    <p:extLst>
      <p:ext uri="{BB962C8B-B14F-4D97-AF65-F5344CB8AC3E}">
        <p14:creationId xmlns:p14="http://schemas.microsoft.com/office/powerpoint/2010/main" val="25519321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35584516"/>
              </p:ext>
            </p:extLst>
          </p:nvPr>
        </p:nvGraphicFramePr>
        <p:xfrm>
          <a:off x="2047875" y="1009650"/>
          <a:ext cx="8096250" cy="4838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52413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776404"/>
              </p:ext>
            </p:extLst>
          </p:nvPr>
        </p:nvGraphicFramePr>
        <p:xfrm>
          <a:off x="1167618" y="450167"/>
          <a:ext cx="10361956" cy="5913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078873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78363425"/>
              </p:ext>
            </p:extLst>
          </p:nvPr>
        </p:nvGraphicFramePr>
        <p:xfrm>
          <a:off x="548640" y="239151"/>
          <a:ext cx="11328302" cy="62741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06256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66488839"/>
              </p:ext>
            </p:extLst>
          </p:nvPr>
        </p:nvGraphicFramePr>
        <p:xfrm>
          <a:off x="1041009" y="576776"/>
          <a:ext cx="9365053" cy="52715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37818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08244782"/>
              </p:ext>
            </p:extLst>
          </p:nvPr>
        </p:nvGraphicFramePr>
        <p:xfrm>
          <a:off x="234462" y="590843"/>
          <a:ext cx="11957538" cy="58521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6692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hugging each other&#10;&#10;Description automatically generated">
            <a:extLst>
              <a:ext uri="{FF2B5EF4-FFF2-40B4-BE49-F238E27FC236}">
                <a16:creationId xmlns:a16="http://schemas.microsoft.com/office/drawing/2014/main" id="{96CEE1EF-F01D-8690-51D7-7659E15381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30" t="9091" r="7420" b="1"/>
          <a:stretch/>
        </p:blipFill>
        <p:spPr>
          <a:xfrm>
            <a:off x="20" y="10"/>
            <a:ext cx="8668492" cy="685799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8865545" y="2599604"/>
            <a:ext cx="3438906" cy="4592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lvl="1" indent="-2286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Staff for Chemistry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B0167FC-1D2B-493D-9CDC-A0B407FC1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7706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6A1DDD9-908D-4B43-A02F-4DAB02A25CBC}" type="slidenum"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>
              <a:solidFill>
                <a:schemeClr val="tx1">
                  <a:lumMod val="50000"/>
                  <a:lumOff val="50000"/>
                </a:scheme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6388810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485472"/>
              </p:ext>
            </p:extLst>
          </p:nvPr>
        </p:nvGraphicFramePr>
        <p:xfrm>
          <a:off x="689317" y="182880"/>
          <a:ext cx="11183815" cy="648520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99607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74541117"/>
              </p:ext>
            </p:extLst>
          </p:nvPr>
        </p:nvGraphicFramePr>
        <p:xfrm>
          <a:off x="787791" y="365760"/>
          <a:ext cx="10522634" cy="5964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6277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late of food on a white surface&#10;&#10;Description automatically generated">
            <a:extLst>
              <a:ext uri="{FF2B5EF4-FFF2-40B4-BE49-F238E27FC236}">
                <a16:creationId xmlns:a16="http://schemas.microsoft.com/office/drawing/2014/main" id="{1B24FCC6-CD2D-6D72-9920-992A8BAFB4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6" y="346167"/>
            <a:ext cx="1060621" cy="1588946"/>
          </a:xfrm>
          <a:prstGeom prst="rect">
            <a:avLst/>
          </a:prstGeom>
        </p:spPr>
      </p:pic>
      <p:pic>
        <p:nvPicPr>
          <p:cNvPr id="9" name="Picture 8" descr="A person holding plates of food&#10;&#10;Description automatically generated">
            <a:extLst>
              <a:ext uri="{FF2B5EF4-FFF2-40B4-BE49-F238E27FC236}">
                <a16:creationId xmlns:a16="http://schemas.microsoft.com/office/drawing/2014/main" id="{E6B74AD6-CFF2-23DD-C72D-D5719AE58B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0215" y="346167"/>
            <a:ext cx="2319017" cy="1547944"/>
          </a:xfrm>
          <a:prstGeom prst="rect">
            <a:avLst/>
          </a:prstGeom>
        </p:spPr>
      </p:pic>
      <p:pic>
        <p:nvPicPr>
          <p:cNvPr id="16" name="Picture 15" descr="A close-up of a logo&#10;&#10;Description automatically generated">
            <a:extLst>
              <a:ext uri="{FF2B5EF4-FFF2-40B4-BE49-F238E27FC236}">
                <a16:creationId xmlns:a16="http://schemas.microsoft.com/office/drawing/2014/main" id="{08DE90C1-867B-3E52-E39F-6074A2636E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5178" y="346168"/>
            <a:ext cx="3130739" cy="1545352"/>
          </a:xfrm>
          <a:prstGeom prst="rect">
            <a:avLst/>
          </a:prstGeom>
        </p:spPr>
      </p:pic>
      <p:pic>
        <p:nvPicPr>
          <p:cNvPr id="7" name="Picture 6" descr="A person holding a bowl of food&#10;&#10;Description automatically generated">
            <a:extLst>
              <a:ext uri="{FF2B5EF4-FFF2-40B4-BE49-F238E27FC236}">
                <a16:creationId xmlns:a16="http://schemas.microsoft.com/office/drawing/2014/main" id="{432203A5-598B-F183-445E-15E80FCDBA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849" y="2639045"/>
            <a:ext cx="1060613" cy="1588934"/>
          </a:xfrm>
          <a:prstGeom prst="rect">
            <a:avLst/>
          </a:prstGeom>
        </p:spPr>
      </p:pic>
      <p:pic>
        <p:nvPicPr>
          <p:cNvPr id="13" name="Picture 12" descr="A group of vegetables in a market&#10;&#10;Description automatically generated">
            <a:extLst>
              <a:ext uri="{FF2B5EF4-FFF2-40B4-BE49-F238E27FC236}">
                <a16:creationId xmlns:a16="http://schemas.microsoft.com/office/drawing/2014/main" id="{47BA6466-4AFB-DE6E-916D-EB4E819C983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058" y="4930536"/>
            <a:ext cx="2371032" cy="15826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282152" y="2916520"/>
            <a:ext cx="2840391" cy="230936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Food and Nutrition </a:t>
            </a:r>
            <a:r>
              <a:rPr lang="en-US" sz="48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Data</a:t>
            </a:r>
            <a:endParaRPr lang="en-US" sz="4800" b="1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 descr="A plate of food on a blanket&#10;&#10;Description automatically generated">
            <a:extLst>
              <a:ext uri="{FF2B5EF4-FFF2-40B4-BE49-F238E27FC236}">
                <a16:creationId xmlns:a16="http://schemas.microsoft.com/office/drawing/2014/main" id="{715129ED-067F-3981-6C6A-06EA8BE9E1A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22" r="9091" b="30471"/>
          <a:stretch/>
        </p:blipFill>
        <p:spPr>
          <a:xfrm>
            <a:off x="4449829" y="3316475"/>
            <a:ext cx="3179408" cy="2515318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C2DC5B77-38F4-5C10-A451-21EDBD305428}"/>
              </a:ext>
            </a:extLst>
          </p:cNvPr>
          <p:cNvSpPr/>
          <p:nvPr/>
        </p:nvSpPr>
        <p:spPr>
          <a:xfrm>
            <a:off x="7145804" y="2232730"/>
            <a:ext cx="5046196" cy="81262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Food and Nutrition Data </a:t>
            </a:r>
          </a:p>
        </p:txBody>
      </p:sp>
    </p:spTree>
    <p:extLst>
      <p:ext uri="{BB962C8B-B14F-4D97-AF65-F5344CB8AC3E}">
        <p14:creationId xmlns:p14="http://schemas.microsoft.com/office/powerpoint/2010/main" val="26465929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bowl of food&#10;&#10;Description automatically generated">
            <a:extLst>
              <a:ext uri="{FF2B5EF4-FFF2-40B4-BE49-F238E27FC236}">
                <a16:creationId xmlns:a16="http://schemas.microsoft.com/office/drawing/2014/main" id="{9A47E7E5-665F-84EB-C97E-AF8A768D9DB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00" r="9091" b="22092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ED8623-4191-C85F-ED65-CAD19E34BAC8}"/>
              </a:ext>
            </a:extLst>
          </p:cNvPr>
          <p:cNvSpPr txBox="1"/>
          <p:nvPr/>
        </p:nvSpPr>
        <p:spPr>
          <a:xfrm>
            <a:off x="0" y="2702268"/>
            <a:ext cx="3641735" cy="7267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Food and Nutrition Staff</a:t>
            </a:r>
          </a:p>
        </p:txBody>
      </p:sp>
    </p:spTree>
    <p:extLst>
      <p:ext uri="{BB962C8B-B14F-4D97-AF65-F5344CB8AC3E}">
        <p14:creationId xmlns:p14="http://schemas.microsoft.com/office/powerpoint/2010/main" val="356408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3346678"/>
              </p:ext>
            </p:extLst>
          </p:nvPr>
        </p:nvGraphicFramePr>
        <p:xfrm>
          <a:off x="1237957" y="731521"/>
          <a:ext cx="9791114" cy="561300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4890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01795901"/>
              </p:ext>
            </p:extLst>
          </p:nvPr>
        </p:nvGraphicFramePr>
        <p:xfrm>
          <a:off x="2414587" y="1338262"/>
          <a:ext cx="7362825" cy="41814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08658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99622783"/>
              </p:ext>
            </p:extLst>
          </p:nvPr>
        </p:nvGraphicFramePr>
        <p:xfrm>
          <a:off x="1294229" y="464234"/>
          <a:ext cx="9383150" cy="49959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071246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3317265"/>
              </p:ext>
            </p:extLst>
          </p:nvPr>
        </p:nvGraphicFramePr>
        <p:xfrm>
          <a:off x="745587" y="801859"/>
          <a:ext cx="10846191" cy="51909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928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8685592"/>
              </p:ext>
            </p:extLst>
          </p:nvPr>
        </p:nvGraphicFramePr>
        <p:xfrm>
          <a:off x="1800225" y="1414462"/>
          <a:ext cx="8591550" cy="40290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728721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774574" y="3520000"/>
            <a:ext cx="5046196" cy="17958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lang="en-US" sz="3700" b="1" dirty="0">
                <a:latin typeface="+mj-lt"/>
                <a:ea typeface="+mj-ea"/>
                <a:cs typeface="+mj-cs"/>
              </a:rPr>
              <a:t>Horticulture Data</a:t>
            </a:r>
          </a:p>
        </p:txBody>
      </p:sp>
      <p:pic>
        <p:nvPicPr>
          <p:cNvPr id="32" name="Picture 31" descr="A close-up of a logo&#10;&#10;Description automatically generated">
            <a:extLst>
              <a:ext uri="{FF2B5EF4-FFF2-40B4-BE49-F238E27FC236}">
                <a16:creationId xmlns:a16="http://schemas.microsoft.com/office/drawing/2014/main" id="{F86F0D8E-9F7F-ED52-8752-2009740747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1" y="1125636"/>
            <a:ext cx="2837871" cy="1400790"/>
          </a:xfrm>
          <a:prstGeom prst="rect">
            <a:avLst/>
          </a:prstGeom>
        </p:spPr>
      </p:pic>
      <p:pic>
        <p:nvPicPr>
          <p:cNvPr id="2" name="Picture 1" descr="A person watering plants in a greenhouse&#10;&#10;Description automatically generated">
            <a:extLst>
              <a:ext uri="{FF2B5EF4-FFF2-40B4-BE49-F238E27FC236}">
                <a16:creationId xmlns:a16="http://schemas.microsoft.com/office/drawing/2014/main" id="{C7FF2C0A-796C-53F1-8C66-A7148DD4C7A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521243" y="1066269"/>
            <a:ext cx="3062711" cy="242302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28B0A4-A7C2-2939-21E9-B7B585D793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162" y="3012849"/>
            <a:ext cx="1875743" cy="2810103"/>
          </a:xfrm>
          <a:prstGeom prst="rect">
            <a:avLst/>
          </a:prstGeom>
        </p:spPr>
      </p:pic>
      <p:pic>
        <p:nvPicPr>
          <p:cNvPr id="5" name="Picture 4" descr="A person holding a flower in front of her face&#10;&#10;Description automatically generated">
            <a:extLst>
              <a:ext uri="{FF2B5EF4-FFF2-40B4-BE49-F238E27FC236}">
                <a16:creationId xmlns:a16="http://schemas.microsoft.com/office/drawing/2014/main" id="{60E7FAF5-89A6-7D23-5966-98AE4D468A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8258" y="1446560"/>
            <a:ext cx="2525072" cy="378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84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8170019"/>
              </p:ext>
            </p:extLst>
          </p:nvPr>
        </p:nvGraphicFramePr>
        <p:xfrm>
          <a:off x="1125414" y="351692"/>
          <a:ext cx="10213146" cy="6161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211649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atering can pouring water out of a plant&#10;&#10;Description automatically generated">
            <a:extLst>
              <a:ext uri="{FF2B5EF4-FFF2-40B4-BE49-F238E27FC236}">
                <a16:creationId xmlns:a16="http://schemas.microsoft.com/office/drawing/2014/main" id="{376E5A18-65EF-A032-8FD2-6E241FA33A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323" b="22336"/>
          <a:stretch/>
        </p:blipFill>
        <p:spPr>
          <a:xfrm>
            <a:off x="1" y="10"/>
            <a:ext cx="8180438" cy="6857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7C7DF0-100A-E86C-83EB-B4707C08BE98}"/>
              </a:ext>
            </a:extLst>
          </p:cNvPr>
          <p:cNvSpPr txBox="1"/>
          <p:nvPr/>
        </p:nvSpPr>
        <p:spPr>
          <a:xfrm>
            <a:off x="5879690" y="2434202"/>
            <a:ext cx="6095999" cy="1518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086100" lvl="6" indent="-3429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  <a:defRPr/>
            </a:pPr>
            <a:r>
              <a:rPr lang="en-US" sz="2800" b="1" dirty="0">
                <a:solidFill>
                  <a:prstClr val="black"/>
                </a:solidFill>
                <a:latin typeface="+mj-lt"/>
              </a:rPr>
              <a:t>Horticulture</a:t>
            </a:r>
            <a:r>
              <a:rPr lang="en-US" sz="2800" b="1" dirty="0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US" sz="2800" b="1" dirty="0">
                <a:solidFill>
                  <a:prstClr val="black"/>
                </a:solidFill>
                <a:latin typeface="+mj-lt"/>
              </a:rPr>
              <a:t>Staff  </a:t>
            </a:r>
          </a:p>
        </p:txBody>
      </p:sp>
    </p:spTree>
    <p:extLst>
      <p:ext uri="{BB962C8B-B14F-4D97-AF65-F5344CB8AC3E}">
        <p14:creationId xmlns:p14="http://schemas.microsoft.com/office/powerpoint/2010/main" val="3889965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3611684"/>
              </p:ext>
            </p:extLst>
          </p:nvPr>
        </p:nvGraphicFramePr>
        <p:xfrm>
          <a:off x="1378634" y="436098"/>
          <a:ext cx="9298744" cy="60631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896630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3236321"/>
              </p:ext>
            </p:extLst>
          </p:nvPr>
        </p:nvGraphicFramePr>
        <p:xfrm>
          <a:off x="2019300" y="1319212"/>
          <a:ext cx="8153399" cy="421957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51153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581636"/>
              </p:ext>
            </p:extLst>
          </p:nvPr>
        </p:nvGraphicFramePr>
        <p:xfrm>
          <a:off x="3152775" y="1650205"/>
          <a:ext cx="5886449" cy="35575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63640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16027942"/>
              </p:ext>
            </p:extLst>
          </p:nvPr>
        </p:nvGraphicFramePr>
        <p:xfrm>
          <a:off x="1125415" y="618977"/>
          <a:ext cx="9608234" cy="526131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4039444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7155503"/>
              </p:ext>
            </p:extLst>
          </p:nvPr>
        </p:nvGraphicFramePr>
        <p:xfrm>
          <a:off x="1041009" y="1139483"/>
          <a:ext cx="10072468" cy="48674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61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6957299"/>
              </p:ext>
            </p:extLst>
          </p:nvPr>
        </p:nvGraphicFramePr>
        <p:xfrm>
          <a:off x="1448972" y="703386"/>
          <a:ext cx="9214338" cy="52472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0498986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395698"/>
              </p:ext>
            </p:extLst>
          </p:nvPr>
        </p:nvGraphicFramePr>
        <p:xfrm>
          <a:off x="886265" y="773723"/>
          <a:ext cx="10958731" cy="56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1096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hips in the water&#10;&#10;Description automatically generated">
            <a:extLst>
              <a:ext uri="{FF2B5EF4-FFF2-40B4-BE49-F238E27FC236}">
                <a16:creationId xmlns:a16="http://schemas.microsoft.com/office/drawing/2014/main" id="{0E393089-4025-FA59-9A00-91C886D3BD5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8" y="992028"/>
            <a:ext cx="3917965" cy="2615241"/>
          </a:xfrm>
          <a:prstGeom prst="rect">
            <a:avLst/>
          </a:prstGeom>
        </p:spPr>
      </p:pic>
      <p:pic>
        <p:nvPicPr>
          <p:cNvPr id="9" name="Picture 8" descr="A person in a white shirt on a boat&#10;&#10;Description automatically generated">
            <a:extLst>
              <a:ext uri="{FF2B5EF4-FFF2-40B4-BE49-F238E27FC236}">
                <a16:creationId xmlns:a16="http://schemas.microsoft.com/office/drawing/2014/main" id="{E647F97F-5F9F-EFDE-D195-79D9163F87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856" y="375320"/>
            <a:ext cx="2483313" cy="1657612"/>
          </a:xfrm>
          <a:prstGeom prst="rect">
            <a:avLst/>
          </a:prstGeom>
        </p:spPr>
      </p:pic>
      <p:pic>
        <p:nvPicPr>
          <p:cNvPr id="3" name="Picture 2" descr="A close-up of a boat&#10;&#10;Description automatically generated">
            <a:extLst>
              <a:ext uri="{FF2B5EF4-FFF2-40B4-BE49-F238E27FC236}">
                <a16:creationId xmlns:a16="http://schemas.microsoft.com/office/drawing/2014/main" id="{FD692BB1-3938-59AF-AADB-BEBBDEFC711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5079592" y="2424609"/>
            <a:ext cx="2274406" cy="1799367"/>
          </a:xfrm>
          <a:prstGeom prst="rect">
            <a:avLst/>
          </a:prstGeom>
        </p:spPr>
      </p:pic>
      <p:pic>
        <p:nvPicPr>
          <p:cNvPr id="7" name="Picture 6" descr="A large ship in the water&#10;&#10;Description automatically generated">
            <a:extLst>
              <a:ext uri="{FF2B5EF4-FFF2-40B4-BE49-F238E27FC236}">
                <a16:creationId xmlns:a16="http://schemas.microsoft.com/office/drawing/2014/main" id="{2BDC47E0-4CC6-E0D6-A599-68E69A0B17A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77" y="4911833"/>
            <a:ext cx="2169316" cy="1448019"/>
          </a:xfrm>
          <a:prstGeom prst="rect">
            <a:avLst/>
          </a:prstGeom>
        </p:spPr>
      </p:pic>
      <p:pic>
        <p:nvPicPr>
          <p:cNvPr id="10" name="Picture 9" descr="A close-up of a logo&#10;&#10;Description automatically generated">
            <a:extLst>
              <a:ext uri="{FF2B5EF4-FFF2-40B4-BE49-F238E27FC236}">
                <a16:creationId xmlns:a16="http://schemas.microsoft.com/office/drawing/2014/main" id="{6ED4DD5E-65A6-CCCC-1367-7A4C49671E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8241" y="4911833"/>
            <a:ext cx="2933562" cy="144802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858228" y="2268526"/>
            <a:ext cx="4174746" cy="9159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</a:rPr>
              <a:t>Maritime</a:t>
            </a:r>
            <a:r>
              <a:rPr lang="en-US" sz="4400" b="1" dirty="0"/>
              <a:t> </a:t>
            </a:r>
            <a:r>
              <a:rPr lang="en-US" sz="4400" b="1" dirty="0">
                <a:latin typeface="+mj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24975849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ships in the water&#10;&#10;Description automatically generated">
            <a:extLst>
              <a:ext uri="{FF2B5EF4-FFF2-40B4-BE49-F238E27FC236}">
                <a16:creationId xmlns:a16="http://schemas.microsoft.com/office/drawing/2014/main" id="{E2502CD8-C9C0-5091-5A0F-754265D7C5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82" b="-1"/>
          <a:stretch/>
        </p:blipFill>
        <p:spPr>
          <a:xfrm>
            <a:off x="3559276" y="10"/>
            <a:ext cx="8632723" cy="685799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C4152F-E4D3-600A-0B07-9FD4763F5862}"/>
              </a:ext>
            </a:extLst>
          </p:cNvPr>
          <p:cNvSpPr txBox="1"/>
          <p:nvPr/>
        </p:nvSpPr>
        <p:spPr>
          <a:xfrm>
            <a:off x="0" y="3260783"/>
            <a:ext cx="5132438" cy="1172817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 Maritime Studies  Staff</a:t>
            </a:r>
          </a:p>
        </p:txBody>
      </p:sp>
    </p:spTree>
    <p:extLst>
      <p:ext uri="{BB962C8B-B14F-4D97-AF65-F5344CB8AC3E}">
        <p14:creationId xmlns:p14="http://schemas.microsoft.com/office/powerpoint/2010/main" val="6554478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66513845"/>
              </p:ext>
            </p:extLst>
          </p:nvPr>
        </p:nvGraphicFramePr>
        <p:xfrm>
          <a:off x="1171576" y="385763"/>
          <a:ext cx="9501187" cy="61007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2703512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85454260"/>
              </p:ext>
            </p:extLst>
          </p:nvPr>
        </p:nvGraphicFramePr>
        <p:xfrm>
          <a:off x="1899211" y="1121824"/>
          <a:ext cx="8890709" cy="485694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412697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036693"/>
              </p:ext>
            </p:extLst>
          </p:nvPr>
        </p:nvGraphicFramePr>
        <p:xfrm>
          <a:off x="1772529" y="450165"/>
          <a:ext cx="7934179" cy="51769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653605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3561824"/>
              </p:ext>
            </p:extLst>
          </p:nvPr>
        </p:nvGraphicFramePr>
        <p:xfrm>
          <a:off x="548641" y="267286"/>
          <a:ext cx="10846190" cy="61475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191248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4857783"/>
              </p:ext>
            </p:extLst>
          </p:nvPr>
        </p:nvGraphicFramePr>
        <p:xfrm>
          <a:off x="1575582" y="548640"/>
          <a:ext cx="9340948" cy="5795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492009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754019"/>
              </p:ext>
            </p:extLst>
          </p:nvPr>
        </p:nvGraphicFramePr>
        <p:xfrm>
          <a:off x="112542" y="211016"/>
          <a:ext cx="11802793" cy="61897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5271966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88915751"/>
              </p:ext>
            </p:extLst>
          </p:nvPr>
        </p:nvGraphicFramePr>
        <p:xfrm>
          <a:off x="1308295" y="717452"/>
          <a:ext cx="9453490" cy="56270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86445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7160022"/>
              </p:ext>
            </p:extLst>
          </p:nvPr>
        </p:nvGraphicFramePr>
        <p:xfrm>
          <a:off x="1195754" y="661183"/>
          <a:ext cx="9945858" cy="58240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867520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4533526"/>
              </p:ext>
            </p:extLst>
          </p:nvPr>
        </p:nvGraphicFramePr>
        <p:xfrm>
          <a:off x="1111348" y="436097"/>
          <a:ext cx="10255347" cy="59084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129571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BCCA4E9-E7DA-4C16-CCB8-329876BDA9C0}"/>
              </a:ext>
            </a:extLst>
          </p:cNvPr>
          <p:cNvSpPr txBox="1"/>
          <p:nvPr/>
        </p:nvSpPr>
        <p:spPr>
          <a:xfrm>
            <a:off x="4603468" y="4741948"/>
            <a:ext cx="6829520" cy="8620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Sport Studies Data</a:t>
            </a:r>
          </a:p>
        </p:txBody>
      </p:sp>
      <p:pic>
        <p:nvPicPr>
          <p:cNvPr id="11" name="Picture 10" descr="A tennis racket and ball on a clay court&#10;&#10;Description automatically generated">
            <a:extLst>
              <a:ext uri="{FF2B5EF4-FFF2-40B4-BE49-F238E27FC236}">
                <a16:creationId xmlns:a16="http://schemas.microsoft.com/office/drawing/2014/main" id="{932560DC-206B-53A1-9462-01BAD48E6AA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840" y="1111322"/>
            <a:ext cx="3793472" cy="2532142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D42E19D3-6A9B-3944-BD87-F02C2993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4959" y="389758"/>
            <a:ext cx="3797570" cy="1874503"/>
          </a:xfrm>
          <a:prstGeom prst="rect">
            <a:avLst/>
          </a:prstGeom>
        </p:spPr>
      </p:pic>
      <p:pic>
        <p:nvPicPr>
          <p:cNvPr id="13" name="Picture 12" descr="A group of people riding bicycles&#10;&#10;Description automatically generated">
            <a:extLst>
              <a:ext uri="{FF2B5EF4-FFF2-40B4-BE49-F238E27FC236}">
                <a16:creationId xmlns:a16="http://schemas.microsoft.com/office/drawing/2014/main" id="{30757050-7D5A-2EF6-F0E1-A602DC4EB7B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093" y="2422097"/>
            <a:ext cx="3016934" cy="2013804"/>
          </a:xfrm>
          <a:prstGeom prst="rect">
            <a:avLst/>
          </a:prstGeom>
        </p:spPr>
      </p:pic>
      <p:pic>
        <p:nvPicPr>
          <p:cNvPr id="9" name="Picture 8" descr="A football ball on a field&#10;&#10;Description automatically generated">
            <a:extLst>
              <a:ext uri="{FF2B5EF4-FFF2-40B4-BE49-F238E27FC236}">
                <a16:creationId xmlns:a16="http://schemas.microsoft.com/office/drawing/2014/main" id="{38C51E0C-75EE-300A-6EDA-D9545E0FF02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176" y="1109816"/>
            <a:ext cx="3797984" cy="2535154"/>
          </a:xfrm>
          <a:prstGeom prst="rect">
            <a:avLst/>
          </a:prstGeom>
        </p:spPr>
      </p:pic>
      <p:pic>
        <p:nvPicPr>
          <p:cNvPr id="7" name="Picture 6" descr="A person surfing on a wave&#10;&#10;Description automatically generated">
            <a:extLst>
              <a:ext uri="{FF2B5EF4-FFF2-40B4-BE49-F238E27FC236}">
                <a16:creationId xmlns:a16="http://schemas.microsoft.com/office/drawing/2014/main" id="{9DC4D984-7275-1DF6-CF9B-D9E495DB1C3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4" y="4525715"/>
            <a:ext cx="3574312" cy="201055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5393DFB-8A58-ACBD-3018-120C9A0ABB3C}"/>
              </a:ext>
            </a:extLst>
          </p:cNvPr>
          <p:cNvSpPr txBox="1"/>
          <p:nvPr/>
        </p:nvSpPr>
        <p:spPr>
          <a:xfrm>
            <a:off x="5506065" y="4909052"/>
            <a:ext cx="6267871" cy="7017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latin typeface="+mj-lt"/>
              </a:rPr>
              <a:t>Sport Studies</a:t>
            </a:r>
            <a:r>
              <a:rPr lang="en-US" sz="4400" b="1" dirty="0"/>
              <a:t> </a:t>
            </a:r>
            <a:r>
              <a:rPr lang="en-US" sz="4400" b="1" dirty="0">
                <a:latin typeface="+mj-lt"/>
              </a:rPr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23178641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riding a bicycle&#10;&#10;Description automatically generated">
            <a:extLst>
              <a:ext uri="{FF2B5EF4-FFF2-40B4-BE49-F238E27FC236}">
                <a16:creationId xmlns:a16="http://schemas.microsoft.com/office/drawing/2014/main" id="{2650470B-486D-AE23-612E-635B8F847AF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78" r="9091" b="25214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38652" y="3608439"/>
            <a:ext cx="3977640" cy="61973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Sport Staff</a:t>
            </a:r>
          </a:p>
        </p:txBody>
      </p:sp>
    </p:spTree>
    <p:extLst>
      <p:ext uri="{BB962C8B-B14F-4D97-AF65-F5344CB8AC3E}">
        <p14:creationId xmlns:p14="http://schemas.microsoft.com/office/powerpoint/2010/main" val="4084590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hart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9155028"/>
              </p:ext>
            </p:extLst>
          </p:nvPr>
        </p:nvGraphicFramePr>
        <p:xfrm>
          <a:off x="414338" y="157163"/>
          <a:ext cx="10587037" cy="67008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5844682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95763265"/>
              </p:ext>
            </p:extLst>
          </p:nvPr>
        </p:nvGraphicFramePr>
        <p:xfrm>
          <a:off x="1012875" y="337626"/>
          <a:ext cx="10283482" cy="58662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752309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9387148"/>
              </p:ext>
            </p:extLst>
          </p:nvPr>
        </p:nvGraphicFramePr>
        <p:xfrm>
          <a:off x="309489" y="661182"/>
          <a:ext cx="11685563" cy="56833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1432500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379290"/>
              </p:ext>
            </p:extLst>
          </p:nvPr>
        </p:nvGraphicFramePr>
        <p:xfrm>
          <a:off x="1167618" y="562708"/>
          <a:ext cx="9176532" cy="49617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30927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61734409"/>
              </p:ext>
            </p:extLst>
          </p:nvPr>
        </p:nvGraphicFramePr>
        <p:xfrm>
          <a:off x="661182" y="464234"/>
          <a:ext cx="10761784" cy="60209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78790370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8633026"/>
              </p:ext>
            </p:extLst>
          </p:nvPr>
        </p:nvGraphicFramePr>
        <p:xfrm>
          <a:off x="0" y="168812"/>
          <a:ext cx="12009121" cy="645707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85614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computer screen with text on it&#10;&#10;Description automatically generated">
            <a:extLst>
              <a:ext uri="{FF2B5EF4-FFF2-40B4-BE49-F238E27FC236}">
                <a16:creationId xmlns:a16="http://schemas.microsoft.com/office/drawing/2014/main" id="{F00B885C-A811-2DC0-340B-2CAEB32036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94" y="1047865"/>
            <a:ext cx="3104606" cy="2072324"/>
          </a:xfrm>
          <a:prstGeom prst="rect">
            <a:avLst/>
          </a:prstGeom>
        </p:spPr>
      </p:pic>
      <p:pic>
        <p:nvPicPr>
          <p:cNvPr id="6" name="Picture 5" descr="A keyboard and papers on a table&#10;&#10;Description automatically generated">
            <a:extLst>
              <a:ext uri="{FF2B5EF4-FFF2-40B4-BE49-F238E27FC236}">
                <a16:creationId xmlns:a16="http://schemas.microsoft.com/office/drawing/2014/main" id="{39857D25-8ED2-0C86-3A94-2F7E27701FE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4107" y="560301"/>
            <a:ext cx="3779293" cy="2522678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1D763B1B-9E60-1615-CC5F-0FD514D313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9972" y="1189945"/>
            <a:ext cx="2743200" cy="135406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45F3947-4F7B-2BC7-3B8D-4C61DF4095D9}"/>
              </a:ext>
            </a:extLst>
          </p:cNvPr>
          <p:cNvSpPr txBox="1"/>
          <p:nvPr/>
        </p:nvSpPr>
        <p:spPr>
          <a:xfrm>
            <a:off x="838200" y="4387755"/>
            <a:ext cx="5464277" cy="11576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b="1" dirty="0"/>
              <a:t>Statistics</a:t>
            </a:r>
            <a:r>
              <a:rPr lang="en-US" sz="4800" b="1" dirty="0"/>
              <a:t> Data</a:t>
            </a:r>
          </a:p>
        </p:txBody>
      </p:sp>
      <p:pic>
        <p:nvPicPr>
          <p:cNvPr id="10" name="Picture 9" descr="A person using a computer&#10;&#10;Description automatically generated">
            <a:extLst>
              <a:ext uri="{FF2B5EF4-FFF2-40B4-BE49-F238E27FC236}">
                <a16:creationId xmlns:a16="http://schemas.microsoft.com/office/drawing/2014/main" id="{9CFA18B6-BB0C-A743-C634-E8C97774357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0544" y="3514299"/>
            <a:ext cx="1556162" cy="2331330"/>
          </a:xfrm>
          <a:prstGeom prst="rect">
            <a:avLst/>
          </a:prstGeom>
        </p:spPr>
      </p:pic>
      <p:pic>
        <p:nvPicPr>
          <p:cNvPr id="8" name="Picture 7" descr="A person writing on a piece of paper&#10;&#10;Description automatically generated">
            <a:extLst>
              <a:ext uri="{FF2B5EF4-FFF2-40B4-BE49-F238E27FC236}">
                <a16:creationId xmlns:a16="http://schemas.microsoft.com/office/drawing/2014/main" id="{25EEEB96-C97A-B219-203B-60DB3111431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70" y="2919002"/>
            <a:ext cx="1891380" cy="283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1967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using a computer&#10;&#10;Description automatically generated">
            <a:extLst>
              <a:ext uri="{FF2B5EF4-FFF2-40B4-BE49-F238E27FC236}">
                <a16:creationId xmlns:a16="http://schemas.microsoft.com/office/drawing/2014/main" id="{16374F69-D4CD-BBDC-08C7-EAA1D77361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70" r="9091" b="2942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7981" y="3428999"/>
            <a:ext cx="2589684" cy="53830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Statistics Staff</a:t>
            </a:r>
          </a:p>
        </p:txBody>
      </p:sp>
    </p:spTree>
    <p:extLst>
      <p:ext uri="{BB962C8B-B14F-4D97-AF65-F5344CB8AC3E}">
        <p14:creationId xmlns:p14="http://schemas.microsoft.com/office/powerpoint/2010/main" val="357697793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82415326"/>
              </p:ext>
            </p:extLst>
          </p:nvPr>
        </p:nvGraphicFramePr>
        <p:xfrm>
          <a:off x="661182" y="647115"/>
          <a:ext cx="11310424" cy="55286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28853824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8249545"/>
              </p:ext>
            </p:extLst>
          </p:nvPr>
        </p:nvGraphicFramePr>
        <p:xfrm>
          <a:off x="1603717" y="1153551"/>
          <a:ext cx="9058055" cy="4316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68558679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92579881"/>
              </p:ext>
            </p:extLst>
          </p:nvPr>
        </p:nvGraphicFramePr>
        <p:xfrm>
          <a:off x="140677" y="548641"/>
          <a:ext cx="11830930" cy="597876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091632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52522832"/>
              </p:ext>
            </p:extLst>
          </p:nvPr>
        </p:nvGraphicFramePr>
        <p:xfrm>
          <a:off x="1485901" y="685802"/>
          <a:ext cx="9301162" cy="54578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772973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72229725"/>
              </p:ext>
            </p:extLst>
          </p:nvPr>
        </p:nvGraphicFramePr>
        <p:xfrm>
          <a:off x="872196" y="604911"/>
          <a:ext cx="10269415" cy="51487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70315547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11F9225-6315-0B41-6ACD-C7214448D1CB}"/>
              </a:ext>
            </a:extLst>
          </p:cNvPr>
          <p:cNvSpPr txBox="1"/>
          <p:nvPr/>
        </p:nvSpPr>
        <p:spPr>
          <a:xfrm>
            <a:off x="559784" y="2596222"/>
            <a:ext cx="4230401" cy="7541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Physics Data </a:t>
            </a:r>
          </a:p>
        </p:txBody>
      </p:sp>
      <p:pic>
        <p:nvPicPr>
          <p:cNvPr id="5" name="Picture 4" descr="A person holding books in front of a wall with mathematical equations&#10;&#10;Description automatically generated">
            <a:extLst>
              <a:ext uri="{FF2B5EF4-FFF2-40B4-BE49-F238E27FC236}">
                <a16:creationId xmlns:a16="http://schemas.microsoft.com/office/drawing/2014/main" id="{FD1F1CD0-5F83-79EC-9234-33C17C8A00F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0" b="9089"/>
          <a:stretch/>
        </p:blipFill>
        <p:spPr>
          <a:xfrm>
            <a:off x="5098941" y="321733"/>
            <a:ext cx="1946018" cy="1539586"/>
          </a:xfrm>
          <a:prstGeom prst="rect">
            <a:avLst/>
          </a:prstGeom>
        </p:spPr>
      </p:pic>
      <p:pic>
        <p:nvPicPr>
          <p:cNvPr id="16" name="Picture 15" descr="A pendulum with balls and wires&#10;&#10;Description automatically generated with medium confidence">
            <a:extLst>
              <a:ext uri="{FF2B5EF4-FFF2-40B4-BE49-F238E27FC236}">
                <a16:creationId xmlns:a16="http://schemas.microsoft.com/office/drawing/2014/main" id="{E9B33E86-EEC2-BEDD-F275-0506BACC8DF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360" y="2628911"/>
            <a:ext cx="2189462" cy="1532623"/>
          </a:xfrm>
          <a:prstGeom prst="rect">
            <a:avLst/>
          </a:prstGeom>
        </p:spPr>
      </p:pic>
      <p:pic>
        <p:nvPicPr>
          <p:cNvPr id="12" name="Picture 11" descr="A group of people looking at a whiteboard&#10;&#10;Description automatically generated">
            <a:extLst>
              <a:ext uri="{FF2B5EF4-FFF2-40B4-BE49-F238E27FC236}">
                <a16:creationId xmlns:a16="http://schemas.microsoft.com/office/drawing/2014/main" id="{A1B9917E-6F4C-0309-54FA-3FE62760935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13" y="372291"/>
            <a:ext cx="3953105" cy="2638698"/>
          </a:xfrm>
          <a:prstGeom prst="rect">
            <a:avLst/>
          </a:prstGeom>
        </p:spPr>
      </p:pic>
      <p:pic>
        <p:nvPicPr>
          <p:cNvPr id="14" name="Picture 13" descr="A rainbow light coming out of a ceiling&#10;&#10;Description automatically generated">
            <a:extLst>
              <a:ext uri="{FF2B5EF4-FFF2-40B4-BE49-F238E27FC236}">
                <a16:creationId xmlns:a16="http://schemas.microsoft.com/office/drawing/2014/main" id="{FBF431C4-7A43-2F04-38BF-DC41F557050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22" y="4934736"/>
            <a:ext cx="2060448" cy="154533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795631C-975A-8B3F-58CD-6E5FDFECDB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115217"/>
            <a:ext cx="3996972" cy="19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5335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books in front of a wall with mathematical equations&#10;&#10;Description automatically generated">
            <a:extLst>
              <a:ext uri="{FF2B5EF4-FFF2-40B4-BE49-F238E27FC236}">
                <a16:creationId xmlns:a16="http://schemas.microsoft.com/office/drawing/2014/main" id="{05D695C7-A04D-EF89-6EE3-E36FDA89B52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010" b="908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29264" y="3281515"/>
            <a:ext cx="4023360" cy="57042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Physics Staff</a:t>
            </a:r>
          </a:p>
        </p:txBody>
      </p:sp>
    </p:spTree>
    <p:extLst>
      <p:ext uri="{BB962C8B-B14F-4D97-AF65-F5344CB8AC3E}">
        <p14:creationId xmlns:p14="http://schemas.microsoft.com/office/powerpoint/2010/main" val="17921666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89331764"/>
              </p:ext>
            </p:extLst>
          </p:nvPr>
        </p:nvGraphicFramePr>
        <p:xfrm>
          <a:off x="1688124" y="168812"/>
          <a:ext cx="9270608" cy="63304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596680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4929044"/>
              </p:ext>
            </p:extLst>
          </p:nvPr>
        </p:nvGraphicFramePr>
        <p:xfrm>
          <a:off x="1153551" y="872197"/>
          <a:ext cx="8776261" cy="46999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1300187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280109"/>
              </p:ext>
            </p:extLst>
          </p:nvPr>
        </p:nvGraphicFramePr>
        <p:xfrm>
          <a:off x="801858" y="520505"/>
          <a:ext cx="9959927" cy="56552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96391249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24184373"/>
              </p:ext>
            </p:extLst>
          </p:nvPr>
        </p:nvGraphicFramePr>
        <p:xfrm>
          <a:off x="886265" y="253218"/>
          <a:ext cx="9706707" cy="54441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124168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2B470DC-BB89-3ED0-3802-F6CFC153CBC7}"/>
              </a:ext>
            </a:extLst>
          </p:cNvPr>
          <p:cNvSpPr txBox="1"/>
          <p:nvPr/>
        </p:nvSpPr>
        <p:spPr>
          <a:xfrm>
            <a:off x="774573" y="3883742"/>
            <a:ext cx="5055955" cy="140601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Biotechnology And Food Science </a:t>
            </a:r>
            <a:r>
              <a:rPr lang="en-US" sz="4800" b="1" dirty="0">
                <a:latin typeface="+mj-lt"/>
                <a:ea typeface="+mj-ea"/>
                <a:cs typeface="+mj-cs"/>
              </a:rPr>
              <a:t>Data</a:t>
            </a:r>
            <a:endParaRPr lang="en-US" sz="48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8" name="Picture 7" descr="A couple of people in lab coats&#10;&#10;Description automatically generated">
            <a:extLst>
              <a:ext uri="{FF2B5EF4-FFF2-40B4-BE49-F238E27FC236}">
                <a16:creationId xmlns:a16="http://schemas.microsoft.com/office/drawing/2014/main" id="{DFA5D034-3B1C-15C6-F52A-BA33CD6E79F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6433" y="968991"/>
            <a:ext cx="1484018" cy="2223248"/>
          </a:xfrm>
          <a:prstGeom prst="rect">
            <a:avLst/>
          </a:prstGeom>
        </p:spPr>
      </p:pic>
      <p:pic>
        <p:nvPicPr>
          <p:cNvPr id="12" name="Picture 11" descr="A group of test tubes with blue liquid in them&#10;&#10;Description automatically generated">
            <a:extLst>
              <a:ext uri="{FF2B5EF4-FFF2-40B4-BE49-F238E27FC236}">
                <a16:creationId xmlns:a16="http://schemas.microsoft.com/office/drawing/2014/main" id="{49B5B3A4-0094-1CB8-BEC7-B5B12E426A3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4603" y="522116"/>
            <a:ext cx="3868173" cy="2582005"/>
          </a:xfrm>
          <a:prstGeom prst="rect">
            <a:avLst/>
          </a:prstGeom>
        </p:spPr>
      </p:pic>
      <p:pic>
        <p:nvPicPr>
          <p:cNvPr id="13" name="Picture 12" descr="A close-up of a logo&#10;&#10;Description automatically generated">
            <a:extLst>
              <a:ext uri="{FF2B5EF4-FFF2-40B4-BE49-F238E27FC236}">
                <a16:creationId xmlns:a16="http://schemas.microsoft.com/office/drawing/2014/main" id="{030AD7C5-F228-D62B-4AD8-042DBFE061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3959" y="869806"/>
            <a:ext cx="2837871" cy="1400790"/>
          </a:xfrm>
          <a:prstGeom prst="rect">
            <a:avLst/>
          </a:prstGeom>
        </p:spPr>
      </p:pic>
      <p:pic>
        <p:nvPicPr>
          <p:cNvPr id="6" name="Picture 5" descr="Hands holding a petri dish with a red liquid&#10;&#10;Description automatically generated">
            <a:extLst>
              <a:ext uri="{FF2B5EF4-FFF2-40B4-BE49-F238E27FC236}">
                <a16:creationId xmlns:a16="http://schemas.microsoft.com/office/drawing/2014/main" id="{83B61242-1FDD-3814-58B2-04F92FF9F74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362" y="3684306"/>
            <a:ext cx="1613099" cy="2416629"/>
          </a:xfrm>
          <a:prstGeom prst="rect">
            <a:avLst/>
          </a:prstGeom>
        </p:spPr>
      </p:pic>
      <p:pic>
        <p:nvPicPr>
          <p:cNvPr id="10" name="Picture 9" descr="A person in a lab coat and gloves looking through a microscope&#10;&#10;Description automatically generated">
            <a:extLst>
              <a:ext uri="{FF2B5EF4-FFF2-40B4-BE49-F238E27FC236}">
                <a16:creationId xmlns:a16="http://schemas.microsoft.com/office/drawing/2014/main" id="{D417C6B7-EB3A-D0C5-DF1B-56D18AB4BB3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725" y="3022979"/>
            <a:ext cx="1817421" cy="272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12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tubes in a rack&#10;&#10;Description automatically generated">
            <a:extLst>
              <a:ext uri="{FF2B5EF4-FFF2-40B4-BE49-F238E27FC236}">
                <a16:creationId xmlns:a16="http://schemas.microsoft.com/office/drawing/2014/main" id="{3438BFEE-6938-8A5C-7226-3010A8A44D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91" r="23298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53516" y="3320844"/>
            <a:ext cx="3287774" cy="8971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Biotechnology &amp; Food Science Staff</a:t>
            </a:r>
          </a:p>
        </p:txBody>
      </p:sp>
    </p:spTree>
    <p:extLst>
      <p:ext uri="{BB962C8B-B14F-4D97-AF65-F5344CB8AC3E}">
        <p14:creationId xmlns:p14="http://schemas.microsoft.com/office/powerpoint/2010/main" val="40681884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7903178"/>
              </p:ext>
            </p:extLst>
          </p:nvPr>
        </p:nvGraphicFramePr>
        <p:xfrm>
          <a:off x="675249" y="450167"/>
          <a:ext cx="10916529" cy="616164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3269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30175"/>
              </p:ext>
            </p:extLst>
          </p:nvPr>
        </p:nvGraphicFramePr>
        <p:xfrm>
          <a:off x="1285875" y="528638"/>
          <a:ext cx="9858375" cy="5943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439046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68083450"/>
              </p:ext>
            </p:extLst>
          </p:nvPr>
        </p:nvGraphicFramePr>
        <p:xfrm>
          <a:off x="576775" y="253219"/>
          <a:ext cx="11493305" cy="55989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953901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0978486"/>
              </p:ext>
            </p:extLst>
          </p:nvPr>
        </p:nvGraphicFramePr>
        <p:xfrm>
          <a:off x="393896" y="253219"/>
          <a:ext cx="11577711" cy="624605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5383551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67287180"/>
              </p:ext>
            </p:extLst>
          </p:nvPr>
        </p:nvGraphicFramePr>
        <p:xfrm>
          <a:off x="140677" y="309489"/>
          <a:ext cx="11465169" cy="57818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631458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01761281"/>
              </p:ext>
            </p:extLst>
          </p:nvPr>
        </p:nvGraphicFramePr>
        <p:xfrm>
          <a:off x="309489" y="267287"/>
          <a:ext cx="11268222" cy="595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6414516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9169547"/>
              </p:ext>
            </p:extLst>
          </p:nvPr>
        </p:nvGraphicFramePr>
        <p:xfrm>
          <a:off x="154744" y="295422"/>
          <a:ext cx="11830930" cy="626012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2443498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4776432"/>
              </p:ext>
            </p:extLst>
          </p:nvPr>
        </p:nvGraphicFramePr>
        <p:xfrm>
          <a:off x="154746" y="295423"/>
          <a:ext cx="11718386" cy="60772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8271498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7770037"/>
              </p:ext>
            </p:extLst>
          </p:nvPr>
        </p:nvGraphicFramePr>
        <p:xfrm>
          <a:off x="154744" y="858128"/>
          <a:ext cx="11633981" cy="55004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51730289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16580019"/>
              </p:ext>
            </p:extLst>
          </p:nvPr>
        </p:nvGraphicFramePr>
        <p:xfrm>
          <a:off x="801857" y="520505"/>
          <a:ext cx="10396025" cy="5838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10302086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FCD0CC6-F7F2-56E3-ADF9-8284FCB6632D}"/>
              </a:ext>
            </a:extLst>
          </p:cNvPr>
          <p:cNvSpPr txBox="1"/>
          <p:nvPr/>
        </p:nvSpPr>
        <p:spPr>
          <a:xfrm>
            <a:off x="135029" y="2459974"/>
            <a:ext cx="4997405" cy="737822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Mathematics Data</a:t>
            </a:r>
          </a:p>
        </p:txBody>
      </p:sp>
      <p:pic>
        <p:nvPicPr>
          <p:cNvPr id="11" name="Picture 10" descr="A close-up of a child writing on a piece of paper&#10;&#10;Description automatically generated">
            <a:extLst>
              <a:ext uri="{FF2B5EF4-FFF2-40B4-BE49-F238E27FC236}">
                <a16:creationId xmlns:a16="http://schemas.microsoft.com/office/drawing/2014/main" id="{3D6B7F98-E5BB-B4F3-C910-EC76E8DB3B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5559" y="321733"/>
            <a:ext cx="2052781" cy="1539586"/>
          </a:xfrm>
          <a:prstGeom prst="rect">
            <a:avLst/>
          </a:prstGeom>
        </p:spPr>
      </p:pic>
      <p:pic>
        <p:nvPicPr>
          <p:cNvPr id="13" name="Picture 12" descr="A calculator with a screen&#10;&#10;Description automatically generated">
            <a:extLst>
              <a:ext uri="{FF2B5EF4-FFF2-40B4-BE49-F238E27FC236}">
                <a16:creationId xmlns:a16="http://schemas.microsoft.com/office/drawing/2014/main" id="{EE7FF869-904E-DD76-06E0-740879E806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528" y="2622301"/>
            <a:ext cx="2061125" cy="1545844"/>
          </a:xfrm>
          <a:prstGeom prst="rect">
            <a:avLst/>
          </a:prstGeom>
        </p:spPr>
      </p:pic>
      <p:pic>
        <p:nvPicPr>
          <p:cNvPr id="7" name="Picture 6" descr="A child writing on a white board&#10;&#10;Description automatically generated">
            <a:extLst>
              <a:ext uri="{FF2B5EF4-FFF2-40B4-BE49-F238E27FC236}">
                <a16:creationId xmlns:a16="http://schemas.microsoft.com/office/drawing/2014/main" id="{4D33ACFA-8908-5640-7DF2-CE195858F3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1013" y="372291"/>
            <a:ext cx="3953105" cy="2638698"/>
          </a:xfrm>
          <a:prstGeom prst="rect">
            <a:avLst/>
          </a:prstGeom>
        </p:spPr>
      </p:pic>
      <p:pic>
        <p:nvPicPr>
          <p:cNvPr id="9" name="Picture 8" descr="A close-up of a math problem&#10;&#10;Description automatically generated">
            <a:extLst>
              <a:ext uri="{FF2B5EF4-FFF2-40B4-BE49-F238E27FC236}">
                <a16:creationId xmlns:a16="http://schemas.microsoft.com/office/drawing/2014/main" id="{4B4A72D9-150B-5607-725E-DE6B7227999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7990" y="4934736"/>
            <a:ext cx="1031511" cy="1545336"/>
          </a:xfrm>
          <a:prstGeom prst="rect">
            <a:avLst/>
          </a:prstGeom>
        </p:spPr>
      </p:pic>
      <p:pic>
        <p:nvPicPr>
          <p:cNvPr id="4" name="Picture 3" descr="A close-up of a logo&#10;&#10;Description automatically generated">
            <a:extLst>
              <a:ext uri="{FF2B5EF4-FFF2-40B4-BE49-F238E27FC236}">
                <a16:creationId xmlns:a16="http://schemas.microsoft.com/office/drawing/2014/main" id="{C1036300-68BD-0BBA-94A8-D2DAF558D4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9080" y="4115217"/>
            <a:ext cx="3996972" cy="1972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5876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gnifying glass on a book&#10;&#10;Description automatically generated">
            <a:extLst>
              <a:ext uri="{FF2B5EF4-FFF2-40B4-BE49-F238E27FC236}">
                <a16:creationId xmlns:a16="http://schemas.microsoft.com/office/drawing/2014/main" id="{840136CD-28F7-7235-421F-009633ECAD8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40" r="23298" b="25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71094" y="2718054"/>
            <a:ext cx="2912880" cy="36347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b="1" dirty="0">
                <a:latin typeface="+mj-lt"/>
                <a:ea typeface="+mj-ea"/>
                <a:cs typeface="+mj-cs"/>
              </a:rPr>
              <a:t>Mathematics Staff</a:t>
            </a:r>
          </a:p>
        </p:txBody>
      </p:sp>
    </p:spTree>
    <p:extLst>
      <p:ext uri="{BB962C8B-B14F-4D97-AF65-F5344CB8AC3E}">
        <p14:creationId xmlns:p14="http://schemas.microsoft.com/office/powerpoint/2010/main" val="38506865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4638647"/>
              </p:ext>
            </p:extLst>
          </p:nvPr>
        </p:nvGraphicFramePr>
        <p:xfrm>
          <a:off x="1157288" y="657225"/>
          <a:ext cx="9444037" cy="56864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96449357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4162085"/>
              </p:ext>
            </p:extLst>
          </p:nvPr>
        </p:nvGraphicFramePr>
        <p:xfrm>
          <a:off x="872197" y="239152"/>
          <a:ext cx="10311617" cy="64992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163004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24984897"/>
              </p:ext>
            </p:extLst>
          </p:nvPr>
        </p:nvGraphicFramePr>
        <p:xfrm>
          <a:off x="661182" y="323558"/>
          <a:ext cx="10733649" cy="595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900236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32731141"/>
              </p:ext>
            </p:extLst>
          </p:nvPr>
        </p:nvGraphicFramePr>
        <p:xfrm>
          <a:off x="196947" y="0"/>
          <a:ext cx="11648049" cy="63726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3965773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04977316"/>
              </p:ext>
            </p:extLst>
          </p:nvPr>
        </p:nvGraphicFramePr>
        <p:xfrm>
          <a:off x="872198" y="182880"/>
          <a:ext cx="10691445" cy="63023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3943920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4810259" y="649480"/>
            <a:ext cx="6555347" cy="5546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4400" dirty="0"/>
              <a:t>Faculty Data</a:t>
            </a:r>
          </a:p>
        </p:txBody>
      </p:sp>
    </p:spTree>
    <p:extLst>
      <p:ext uri="{BB962C8B-B14F-4D97-AF65-F5344CB8AC3E}">
        <p14:creationId xmlns:p14="http://schemas.microsoft.com/office/powerpoint/2010/main" val="356743383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70699426"/>
              </p:ext>
            </p:extLst>
          </p:nvPr>
        </p:nvGraphicFramePr>
        <p:xfrm>
          <a:off x="1009650" y="76200"/>
          <a:ext cx="10172700" cy="6705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21440039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87028645"/>
              </p:ext>
            </p:extLst>
          </p:nvPr>
        </p:nvGraphicFramePr>
        <p:xfrm>
          <a:off x="534572" y="422031"/>
          <a:ext cx="10775853" cy="59506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278732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88616302"/>
              </p:ext>
            </p:extLst>
          </p:nvPr>
        </p:nvGraphicFramePr>
        <p:xfrm>
          <a:off x="351691" y="168812"/>
          <a:ext cx="11577711" cy="63445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78325526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90270057"/>
              </p:ext>
            </p:extLst>
          </p:nvPr>
        </p:nvGraphicFramePr>
        <p:xfrm>
          <a:off x="267286" y="295422"/>
          <a:ext cx="11802794" cy="626012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82275026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14198195"/>
              </p:ext>
            </p:extLst>
          </p:nvPr>
        </p:nvGraphicFramePr>
        <p:xfrm>
          <a:off x="759656" y="450166"/>
          <a:ext cx="10297550" cy="580995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288326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hart 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903051"/>
              </p:ext>
            </p:extLst>
          </p:nvPr>
        </p:nvGraphicFramePr>
        <p:xfrm>
          <a:off x="1371600" y="514350"/>
          <a:ext cx="9615488" cy="5957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65973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50098082"/>
              </p:ext>
            </p:extLst>
          </p:nvPr>
        </p:nvGraphicFramePr>
        <p:xfrm>
          <a:off x="534571" y="548640"/>
          <a:ext cx="10832123" cy="5401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43117198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46326508"/>
              </p:ext>
            </p:extLst>
          </p:nvPr>
        </p:nvGraphicFramePr>
        <p:xfrm>
          <a:off x="478303" y="140679"/>
          <a:ext cx="11211950" cy="63163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87347802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92205878"/>
              </p:ext>
            </p:extLst>
          </p:nvPr>
        </p:nvGraphicFramePr>
        <p:xfrm>
          <a:off x="267287" y="168812"/>
          <a:ext cx="11465168" cy="64289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2025712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4247790"/>
              </p:ext>
            </p:extLst>
          </p:nvPr>
        </p:nvGraphicFramePr>
        <p:xfrm>
          <a:off x="98475" y="126609"/>
          <a:ext cx="11774658" cy="654147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79577011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4509849"/>
              </p:ext>
            </p:extLst>
          </p:nvPr>
        </p:nvGraphicFramePr>
        <p:xfrm>
          <a:off x="182881" y="182880"/>
          <a:ext cx="11619914" cy="62460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0951730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3531</TotalTime>
  <Words>1471</Words>
  <Application>Microsoft Office PowerPoint</Application>
  <PresentationFormat>Widescreen</PresentationFormat>
  <Paragraphs>209</Paragraphs>
  <Slides>94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94</vt:i4>
      </vt:variant>
    </vt:vector>
  </HeadingPairs>
  <TitlesOfParts>
    <vt:vector size="99" baseType="lpstr">
      <vt:lpstr>Aptos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Nkululeko Ngcobo (213524994)</dc:creator>
  <cp:lastModifiedBy>Nkululeko Ngcobo</cp:lastModifiedBy>
  <cp:revision>66</cp:revision>
  <dcterms:created xsi:type="dcterms:W3CDTF">2024-08-21T19:21:41Z</dcterms:created>
  <dcterms:modified xsi:type="dcterms:W3CDTF">2024-11-17T15:44:37Z</dcterms:modified>
</cp:coreProperties>
</file>